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341" r:id="rId3"/>
    <p:sldId id="342" r:id="rId4"/>
    <p:sldId id="343" r:id="rId5"/>
    <p:sldId id="344" r:id="rId6"/>
    <p:sldId id="345" r:id="rId7"/>
    <p:sldId id="346" r:id="rId8"/>
    <p:sldId id="347" r:id="rId9"/>
    <p:sldId id="348" r:id="rId10"/>
    <p:sldId id="349" r:id="rId11"/>
    <p:sldId id="351" r:id="rId12"/>
    <p:sldId id="352" r:id="rId13"/>
    <p:sldId id="353" r:id="rId14"/>
    <p:sldId id="354" r:id="rId15"/>
    <p:sldId id="355" r:id="rId16"/>
    <p:sldId id="414" r:id="rId17"/>
    <p:sldId id="416" r:id="rId18"/>
    <p:sldId id="417" r:id="rId20"/>
    <p:sldId id="418" r:id="rId21"/>
    <p:sldId id="419" r:id="rId22"/>
    <p:sldId id="356" r:id="rId23"/>
    <p:sldId id="420" r:id="rId24"/>
    <p:sldId id="357"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6" r:id="rId44"/>
    <p:sldId id="377" r:id="rId45"/>
    <p:sldId id="378" r:id="rId46"/>
    <p:sldId id="379" r:id="rId47"/>
    <p:sldId id="380" r:id="rId48"/>
    <p:sldId id="381" r:id="rId49"/>
    <p:sldId id="382" r:id="rId50"/>
    <p:sldId id="383" r:id="rId51"/>
    <p:sldId id="384" r:id="rId52"/>
    <p:sldId id="385" r:id="rId53"/>
    <p:sldId id="386" r:id="rId54"/>
    <p:sldId id="387" r:id="rId55"/>
    <p:sldId id="388" r:id="rId56"/>
    <p:sldId id="389" r:id="rId57"/>
    <p:sldId id="390" r:id="rId58"/>
    <p:sldId id="391" r:id="rId59"/>
    <p:sldId id="392" r:id="rId60"/>
    <p:sldId id="393" r:id="rId61"/>
    <p:sldId id="394" r:id="rId62"/>
    <p:sldId id="395" r:id="rId63"/>
    <p:sldId id="396" r:id="rId64"/>
    <p:sldId id="397" r:id="rId65"/>
    <p:sldId id="398" r:id="rId66"/>
    <p:sldId id="399" r:id="rId67"/>
    <p:sldId id="400" r:id="rId68"/>
    <p:sldId id="401" r:id="rId69"/>
    <p:sldId id="402" r:id="rId70"/>
    <p:sldId id="403" r:id="rId71"/>
    <p:sldId id="404" r:id="rId72"/>
    <p:sldId id="405" r:id="rId73"/>
    <p:sldId id="406" r:id="rId74"/>
    <p:sldId id="407" r:id="rId75"/>
    <p:sldId id="408" r:id="rId76"/>
    <p:sldId id="409" r:id="rId77"/>
    <p:sldId id="410" r:id="rId78"/>
    <p:sldId id="411" r:id="rId79"/>
    <p:sldId id="412" r:id="rId80"/>
    <p:sldId id="413" r:id="rId81"/>
  </p:sldIdLst>
  <p:sldSz cx="9144000" cy="6858000" type="screen4x3"/>
  <p:notesSz cx="6858000" cy="9144000"/>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75" autoAdjust="0"/>
  </p:normalViewPr>
  <p:slideViewPr>
    <p:cSldViewPr showGuides="1">
      <p:cViewPr varScale="1">
        <p:scale>
          <a:sx n="93" d="100"/>
          <a:sy n="93" d="100"/>
        </p:scale>
        <p:origin x="2028" y="96"/>
      </p:cViewPr>
      <p:guideLst>
        <p:guide orient="horz" pos="2160"/>
        <p:guide pos="2880"/>
      </p:guideLst>
    </p:cSldViewPr>
  </p:slideViewPr>
  <p:notesTextViewPr>
    <p:cViewPr>
      <p:scale>
        <a:sx n="1" d="1"/>
        <a:sy n="1" d="1"/>
      </p:scale>
      <p:origin x="0" y="0"/>
    </p:cViewPr>
  </p:notesTextViewPr>
  <p:sorterViewPr>
    <p:cViewPr varScale="1">
      <p:scale>
        <a:sx n="1" d="1"/>
        <a:sy n="1" d="1"/>
      </p:scale>
      <p:origin x="0" y="-1398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5" Type="http://schemas.openxmlformats.org/officeDocument/2006/relationships/tags" Target="tags/tag15.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88" name=""/>
        <p:cNvGrpSpPr/>
        <p:nvPr/>
      </p:nvGrpSpPr>
      <p:grpSpPr>
        <a:xfrm>
          <a:off x="0" y="0"/>
          <a:ext cx="0" cy="0"/>
          <a:chOff x="0" y="0"/>
          <a:chExt cx="0" cy="0"/>
        </a:xfrm>
      </p:grpSpPr>
      <p:sp>
        <p:nvSpPr>
          <p:cNvPr id="1048879"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8880"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1048881"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p>
            <a:endParaRPr lang="zh-CN" altLang="en-US"/>
          </a:p>
        </p:txBody>
      </p:sp>
      <p:sp>
        <p:nvSpPr>
          <p:cNvPr id="1048882"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883"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8884"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TextEdit="1"/>
          </p:cNvSpPr>
          <p:nvPr>
            <p:ph type="sldImg"/>
          </p:nvPr>
        </p:nvSpPr>
        <p:spPr/>
      </p:sp>
      <p:sp>
        <p:nvSpPr>
          <p:cNvPr id="25602" name="文本占位符 2"/>
          <p:cNvSpPr/>
          <p:nvPr>
            <p:ph type="body"/>
          </p:nvPr>
        </p:nvSpPr>
        <p:spPr/>
        <p:txBody>
          <a:bodyPr wrap="square" lIns="99048" tIns="49524" rIns="99048" bIns="49524" anchor="t" anchorCtr="0"/>
          <a:p>
            <a:pPr lvl="0"/>
            <a:r>
              <a:rPr lang="zh-CN" altLang="en-US">
                <a:latin typeface="Arial" panose="020B0604020202020204" pitchFamily="34" charset="0"/>
              </a:rPr>
              <a:t>↓</a:t>
            </a:r>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651" name="幻灯片图像占位符 1"/>
          <p:cNvSpPr>
            <a:spLocks noGrp="1" noRot="1" noChangeAspect="1"/>
          </p:cNvSpPr>
          <p:nvPr>
            <p:ph type="sldImg"/>
          </p:nvPr>
        </p:nvSpPr>
        <p:spPr/>
      </p:sp>
      <p:sp>
        <p:nvSpPr>
          <p:cNvPr id="1048652" name="备注占位符 2"/>
          <p:cNvSpPr>
            <a:spLocks noGrp="1"/>
          </p:cNvSpPr>
          <p:nvPr>
            <p:ph type="body" idx="1"/>
          </p:nvPr>
        </p:nvSpPr>
        <p:spPr/>
        <p:txBody>
          <a:bodyPr/>
          <a:p>
            <a:endParaRPr lang="zh-CN" altLang="en-US" dirty="0"/>
          </a:p>
        </p:txBody>
      </p:sp>
      <p:sp>
        <p:nvSpPr>
          <p:cNvPr id="1048653"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765" name="幻灯片图像占位符 1"/>
          <p:cNvSpPr>
            <a:spLocks noGrp="1" noRot="1" noChangeAspect="1"/>
          </p:cNvSpPr>
          <p:nvPr>
            <p:ph type="sldImg"/>
          </p:nvPr>
        </p:nvSpPr>
        <p:spPr/>
      </p:sp>
      <p:sp>
        <p:nvSpPr>
          <p:cNvPr id="1048766" name="备注占位符 2"/>
          <p:cNvSpPr>
            <a:spLocks noGrp="1"/>
          </p:cNvSpPr>
          <p:nvPr>
            <p:ph type="body" idx="1"/>
          </p:nvPr>
        </p:nvSpPr>
        <p:spPr/>
        <p:txBody>
          <a:bodyPr/>
          <a:p>
            <a:pPr lvl="1"/>
            <a:endParaRPr lang="zh-CN" altLang="en-US" dirty="0"/>
          </a:p>
        </p:txBody>
      </p:sp>
      <p:sp>
        <p:nvSpPr>
          <p:cNvPr id="1048767"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775" name="幻灯片图像占位符 1"/>
          <p:cNvSpPr>
            <a:spLocks noGrp="1" noRot="1" noChangeAspect="1"/>
          </p:cNvSpPr>
          <p:nvPr>
            <p:ph type="sldImg"/>
          </p:nvPr>
        </p:nvSpPr>
        <p:spPr/>
      </p:sp>
      <p:sp>
        <p:nvSpPr>
          <p:cNvPr id="1048776" name="备注占位符 2"/>
          <p:cNvSpPr>
            <a:spLocks noGrp="1"/>
          </p:cNvSpPr>
          <p:nvPr>
            <p:ph type="body" idx="1"/>
          </p:nvPr>
        </p:nvSpPr>
        <p:spPr/>
        <p:txBody>
          <a:bodyPr/>
          <a:p>
            <a:pPr lvl="1"/>
            <a:endParaRPr lang="zh-CN" altLang="en-US" dirty="0"/>
          </a:p>
        </p:txBody>
      </p:sp>
      <p:sp>
        <p:nvSpPr>
          <p:cNvPr id="1048777"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780" name="幻灯片图像占位符 1"/>
          <p:cNvSpPr>
            <a:spLocks noGrp="1" noRot="1" noChangeAspect="1"/>
          </p:cNvSpPr>
          <p:nvPr>
            <p:ph type="sldImg"/>
          </p:nvPr>
        </p:nvSpPr>
        <p:spPr/>
      </p:sp>
      <p:sp>
        <p:nvSpPr>
          <p:cNvPr id="1048781" name="备注占位符 2"/>
          <p:cNvSpPr>
            <a:spLocks noGrp="1"/>
          </p:cNvSpPr>
          <p:nvPr>
            <p:ph type="body" idx="1"/>
          </p:nvPr>
        </p:nvSpPr>
        <p:spPr/>
        <p:txBody>
          <a:bodyPr/>
          <a:p>
            <a:pPr lvl="1"/>
            <a:endParaRPr lang="zh-CN" altLang="en-US" dirty="0"/>
          </a:p>
        </p:txBody>
      </p:sp>
      <p:sp>
        <p:nvSpPr>
          <p:cNvPr id="1048782"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786" name="幻灯片图像占位符 1"/>
          <p:cNvSpPr>
            <a:spLocks noGrp="1" noRot="1" noChangeAspect="1"/>
          </p:cNvSpPr>
          <p:nvPr>
            <p:ph type="sldImg"/>
          </p:nvPr>
        </p:nvSpPr>
        <p:spPr/>
      </p:sp>
      <p:sp>
        <p:nvSpPr>
          <p:cNvPr id="1048787" name="备注占位符 2"/>
          <p:cNvSpPr>
            <a:spLocks noGrp="1"/>
          </p:cNvSpPr>
          <p:nvPr>
            <p:ph type="body" idx="1"/>
          </p:nvPr>
        </p:nvSpPr>
        <p:spPr/>
        <p:txBody>
          <a:bodyPr/>
          <a:p>
            <a:pPr lvl="1"/>
            <a:endParaRPr lang="zh-CN" altLang="en-US" dirty="0"/>
          </a:p>
        </p:txBody>
      </p:sp>
      <p:sp>
        <p:nvSpPr>
          <p:cNvPr id="1048788"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798" name="幻灯片图像占位符 1"/>
          <p:cNvSpPr>
            <a:spLocks noGrp="1" noRot="1" noChangeAspect="1"/>
          </p:cNvSpPr>
          <p:nvPr>
            <p:ph type="sldImg"/>
          </p:nvPr>
        </p:nvSpPr>
        <p:spPr/>
      </p:sp>
      <p:sp>
        <p:nvSpPr>
          <p:cNvPr id="1048799" name="备注占位符 2"/>
          <p:cNvSpPr>
            <a:spLocks noGrp="1"/>
          </p:cNvSpPr>
          <p:nvPr>
            <p:ph type="body" idx="1"/>
          </p:nvPr>
        </p:nvSpPr>
        <p:spPr/>
        <p:txBody>
          <a:bodyPr/>
          <a:p>
            <a:endParaRPr lang="zh-CN" altLang="en-US" dirty="0"/>
          </a:p>
        </p:txBody>
      </p:sp>
      <p:sp>
        <p:nvSpPr>
          <p:cNvPr id="1048800" name="灯片编号占位符 3"/>
          <p:cNvSpPr>
            <a:spLocks noGrp="1"/>
          </p:cNvSpPr>
          <p:nvPr>
            <p:ph type="sldNum" sz="quarter" idx="10"/>
          </p:nvPr>
        </p:nvSpPr>
        <p:spPr/>
        <p:txBody>
          <a:bodyPr/>
          <a:p>
            <a:fld id="{996AA74B-10BA-4250-B5EF-DB982A3F577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254" name=""/>
        <p:cNvGrpSpPr/>
        <p:nvPr/>
      </p:nvGrpSpPr>
      <p:grpSpPr>
        <a:xfrm>
          <a:off x="0" y="0"/>
          <a:ext cx="0" cy="0"/>
          <a:chOff x="0" y="0"/>
          <a:chExt cx="0" cy="0"/>
        </a:xfrm>
      </p:grpSpPr>
      <p:pic>
        <p:nvPicPr>
          <p:cNvPr id="2097185"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1048938"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39"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048940"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941"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8942"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43"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1048944"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45"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46"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255" name="组合 15"/>
          <p:cNvGrpSpPr/>
          <p:nvPr userDrawn="1"/>
        </p:nvGrpSpPr>
        <p:grpSpPr>
          <a:xfrm>
            <a:off x="458864" y="2031917"/>
            <a:ext cx="1299646" cy="3286784"/>
            <a:chOff x="9778366" y="1977238"/>
            <a:chExt cx="1732861" cy="3286784"/>
          </a:xfrm>
          <a:solidFill>
            <a:schemeClr val="bg1">
              <a:alpha val="5000"/>
            </a:schemeClr>
          </a:solidFill>
        </p:grpSpPr>
        <p:grpSp>
          <p:nvGrpSpPr>
            <p:cNvPr id="256" name="组合 16"/>
            <p:cNvGrpSpPr/>
            <p:nvPr/>
          </p:nvGrpSpPr>
          <p:grpSpPr>
            <a:xfrm>
              <a:off x="9778366" y="2020414"/>
              <a:ext cx="567014" cy="3193100"/>
              <a:chOff x="11305242" y="2003776"/>
              <a:chExt cx="354194" cy="1994619"/>
            </a:xfrm>
            <a:grpFill/>
          </p:grpSpPr>
          <p:sp>
            <p:nvSpPr>
              <p:cNvPr id="1048947"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48"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57" name="组合 33"/>
              <p:cNvGrpSpPr/>
              <p:nvPr/>
            </p:nvGrpSpPr>
            <p:grpSpPr>
              <a:xfrm>
                <a:off x="11305242" y="2003776"/>
                <a:ext cx="354194" cy="439406"/>
                <a:chOff x="5548313" y="2084388"/>
                <a:chExt cx="547688" cy="679451"/>
              </a:xfrm>
              <a:grpFill/>
            </p:grpSpPr>
            <p:sp>
              <p:nvSpPr>
                <p:cNvPr id="104894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5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8" name="组合 34"/>
              <p:cNvGrpSpPr/>
              <p:nvPr/>
            </p:nvGrpSpPr>
            <p:grpSpPr>
              <a:xfrm>
                <a:off x="11380187" y="2628491"/>
                <a:ext cx="208353" cy="241263"/>
                <a:chOff x="3792874" y="3138488"/>
                <a:chExt cx="322175" cy="373063"/>
              </a:xfrm>
              <a:grpFill/>
            </p:grpSpPr>
            <p:sp>
              <p:nvSpPr>
                <p:cNvPr id="10489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59" name="组合 17"/>
            <p:cNvGrpSpPr/>
            <p:nvPr/>
          </p:nvGrpSpPr>
          <p:grpSpPr>
            <a:xfrm>
              <a:off x="10861863" y="1977238"/>
              <a:ext cx="649364" cy="3286784"/>
              <a:chOff x="10232762" y="2216649"/>
              <a:chExt cx="405635" cy="2053139"/>
            </a:xfrm>
            <a:grpFill/>
          </p:grpSpPr>
          <p:grpSp>
            <p:nvGrpSpPr>
              <p:cNvPr id="260" name="组合 18"/>
              <p:cNvGrpSpPr/>
              <p:nvPr/>
            </p:nvGrpSpPr>
            <p:grpSpPr>
              <a:xfrm>
                <a:off x="10279016" y="3306476"/>
                <a:ext cx="313128" cy="329555"/>
                <a:chOff x="6113463" y="3541713"/>
                <a:chExt cx="484188" cy="509588"/>
              </a:xfrm>
              <a:grpFill/>
            </p:grpSpPr>
            <p:sp>
              <p:nvSpPr>
                <p:cNvPr id="104895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5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1" name="组合 19"/>
              <p:cNvGrpSpPr/>
              <p:nvPr/>
            </p:nvGrpSpPr>
            <p:grpSpPr>
              <a:xfrm>
                <a:off x="10268702" y="2216649"/>
                <a:ext cx="355220" cy="448646"/>
                <a:chOff x="6108700" y="2066926"/>
                <a:chExt cx="549275" cy="693738"/>
              </a:xfrm>
              <a:grpFill/>
            </p:grpSpPr>
            <p:sp>
              <p:nvSpPr>
                <p:cNvPr id="10489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2" name="组合 20"/>
              <p:cNvGrpSpPr/>
              <p:nvPr/>
            </p:nvGrpSpPr>
            <p:grpSpPr>
              <a:xfrm>
                <a:off x="10332867" y="2868571"/>
                <a:ext cx="238182" cy="205330"/>
                <a:chOff x="6186488" y="2930526"/>
                <a:chExt cx="368300" cy="317500"/>
              </a:xfrm>
              <a:grpFill/>
            </p:grpSpPr>
            <p:sp>
              <p:nvSpPr>
                <p:cNvPr id="104895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5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6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63" name="组合 21"/>
              <p:cNvGrpSpPr/>
              <p:nvPr/>
            </p:nvGrpSpPr>
            <p:grpSpPr>
              <a:xfrm>
                <a:off x="10232762" y="3871448"/>
                <a:ext cx="405635" cy="398340"/>
                <a:chOff x="11854992" y="1994536"/>
                <a:chExt cx="405635" cy="398340"/>
              </a:xfrm>
              <a:grpFill/>
            </p:grpSpPr>
            <p:sp>
              <p:nvSpPr>
                <p:cNvPr id="1048961"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62"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grpSp>
      <p:pic>
        <p:nvPicPr>
          <p:cNvPr id="2097186"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3145741"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2"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285" name=""/>
        <p:cNvGrpSpPr/>
        <p:nvPr/>
      </p:nvGrpSpPr>
      <p:grpSpPr>
        <a:xfrm>
          <a:off x="0" y="0"/>
          <a:ext cx="0" cy="0"/>
          <a:chOff x="0" y="0"/>
          <a:chExt cx="0" cy="0"/>
        </a:xfrm>
      </p:grpSpPr>
      <p:pic>
        <p:nvPicPr>
          <p:cNvPr id="2097195"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1049014"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grpSp>
        <p:nvGrpSpPr>
          <p:cNvPr id="286" name="组合 14"/>
          <p:cNvGrpSpPr/>
          <p:nvPr userDrawn="1"/>
        </p:nvGrpSpPr>
        <p:grpSpPr>
          <a:xfrm>
            <a:off x="5537144"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287" name="组合 15"/>
            <p:cNvGrpSpPr/>
            <p:nvPr/>
          </p:nvGrpSpPr>
          <p:grpSpPr>
            <a:xfrm>
              <a:off x="4043374" y="5725999"/>
              <a:ext cx="2675443" cy="667232"/>
              <a:chOff x="10340336" y="2247899"/>
              <a:chExt cx="2724438" cy="679451"/>
            </a:xfrm>
            <a:grpFill/>
          </p:grpSpPr>
          <p:sp>
            <p:nvSpPr>
              <p:cNvPr id="1049015"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16"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88" name="组合 31"/>
              <p:cNvGrpSpPr/>
              <p:nvPr/>
            </p:nvGrpSpPr>
            <p:grpSpPr>
              <a:xfrm>
                <a:off x="10340336" y="2247899"/>
                <a:ext cx="547688" cy="679451"/>
                <a:chOff x="5548313" y="2084388"/>
                <a:chExt cx="547688" cy="679451"/>
              </a:xfrm>
              <a:grpFill/>
            </p:grpSpPr>
            <p:sp>
              <p:nvSpPr>
                <p:cNvPr id="104901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1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9" name="组合 32"/>
              <p:cNvGrpSpPr/>
              <p:nvPr/>
            </p:nvGrpSpPr>
            <p:grpSpPr>
              <a:xfrm>
                <a:off x="11192276" y="2400300"/>
                <a:ext cx="322175" cy="373063"/>
                <a:chOff x="3792874" y="3138488"/>
                <a:chExt cx="322175" cy="373063"/>
              </a:xfrm>
              <a:grpFill/>
            </p:grpSpPr>
            <p:sp>
              <p:nvSpPr>
                <p:cNvPr id="1049019"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20"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21"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90" name="组合 16"/>
            <p:cNvGrpSpPr/>
            <p:nvPr/>
          </p:nvGrpSpPr>
          <p:grpSpPr>
            <a:xfrm>
              <a:off x="582366" y="5719539"/>
              <a:ext cx="2716733" cy="681262"/>
              <a:chOff x="6738929" y="2270918"/>
              <a:chExt cx="2766486" cy="693738"/>
            </a:xfrm>
            <a:grpFill/>
          </p:grpSpPr>
          <p:grpSp>
            <p:nvGrpSpPr>
              <p:cNvPr id="291" name="组合 17"/>
              <p:cNvGrpSpPr/>
              <p:nvPr/>
            </p:nvGrpSpPr>
            <p:grpSpPr>
              <a:xfrm>
                <a:off x="8180494" y="2355056"/>
                <a:ext cx="484188" cy="509588"/>
                <a:chOff x="6113463" y="3541713"/>
                <a:chExt cx="484188" cy="509588"/>
              </a:xfrm>
              <a:grpFill/>
            </p:grpSpPr>
            <p:sp>
              <p:nvSpPr>
                <p:cNvPr id="104902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2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2" name="组合 18"/>
              <p:cNvGrpSpPr/>
              <p:nvPr/>
            </p:nvGrpSpPr>
            <p:grpSpPr>
              <a:xfrm>
                <a:off x="6738929" y="2270918"/>
                <a:ext cx="549275" cy="693738"/>
                <a:chOff x="6108700" y="2066926"/>
                <a:chExt cx="549275" cy="693738"/>
              </a:xfrm>
              <a:grpFill/>
            </p:grpSpPr>
            <p:sp>
              <p:nvSpPr>
                <p:cNvPr id="10490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3" name="组合 19"/>
              <p:cNvGrpSpPr/>
              <p:nvPr/>
            </p:nvGrpSpPr>
            <p:grpSpPr>
              <a:xfrm>
                <a:off x="7532962" y="2451100"/>
                <a:ext cx="368300" cy="317500"/>
                <a:chOff x="6186488" y="2930526"/>
                <a:chExt cx="368300" cy="317500"/>
              </a:xfrm>
              <a:grpFill/>
            </p:grpSpPr>
            <p:sp>
              <p:nvSpPr>
                <p:cNvPr id="104902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2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2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2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3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96"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337" name=""/>
        <p:cNvGrpSpPr/>
        <p:nvPr/>
      </p:nvGrpSpPr>
      <p:grpSpPr>
        <a:xfrm>
          <a:off x="0" y="0"/>
          <a:ext cx="0" cy="0"/>
          <a:chOff x="0" y="0"/>
          <a:chExt cx="0" cy="0"/>
        </a:xfrm>
      </p:grpSpPr>
      <p:pic>
        <p:nvPicPr>
          <p:cNvPr id="2097213"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1049130"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7" name="直接连接符 8"/>
          <p:cNvCxnSpPr/>
          <p:nvPr userDrawn="1"/>
        </p:nvCxnSpPr>
        <p:spPr>
          <a:xfrm>
            <a:off x="495300" y="4550546"/>
            <a:ext cx="8143875" cy="0"/>
          </a:xfrm>
          <a:prstGeom prst="line">
            <a:avLst/>
          </a:prstGeom>
          <a:ln w="9525" cmpd="sng">
            <a:gradFill>
              <a:gsLst>
                <a:gs pos="0">
                  <a:schemeClr val="accent1">
                    <a:lumMod val="5000"/>
                    <a:lumOff val="95000"/>
                    <a:alpha val="0"/>
                  </a:schemeClr>
                </a:gs>
                <a:gs pos="50000">
                  <a:srgbClr val="F3F8FF">
                    <a:alpha val="77000"/>
                  </a:srgb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2097214"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2097215"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2097216"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2097217"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340" name=""/>
        <p:cNvGrpSpPr/>
        <p:nvPr/>
      </p:nvGrpSpPr>
      <p:grpSpPr>
        <a:xfrm>
          <a:off x="0" y="0"/>
          <a:ext cx="0" cy="0"/>
          <a:chOff x="0" y="0"/>
          <a:chExt cx="0" cy="0"/>
        </a:xfrm>
      </p:grpSpPr>
      <p:pic>
        <p:nvPicPr>
          <p:cNvPr id="2097223"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1049135"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8" name="直接连接符 8"/>
          <p:cNvCxnSpPr/>
          <p:nvPr userDrawn="1"/>
        </p:nvCxnSpPr>
        <p:spPr>
          <a:xfrm>
            <a:off x="495300" y="4626145"/>
            <a:ext cx="8143875" cy="0"/>
          </a:xfrm>
          <a:prstGeom prst="line">
            <a:avLst/>
          </a:prstGeom>
          <a:ln w="9525" cmpd="sng">
            <a:gradFill>
              <a:gsLst>
                <a:gs pos="0">
                  <a:schemeClr val="accent1">
                    <a:lumMod val="5000"/>
                    <a:lumOff val="95000"/>
                    <a:alpha val="0"/>
                  </a:schemeClr>
                </a:gs>
                <a:gs pos="50000">
                  <a:srgbClr val="F3F8FF">
                    <a:alpha val="77000"/>
                  </a:srgb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2097224"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2097225"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2097226"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341" name="组合 16"/>
          <p:cNvGrpSpPr/>
          <p:nvPr userDrawn="1"/>
        </p:nvGrpSpPr>
        <p:grpSpPr>
          <a:xfrm>
            <a:off x="2280665" y="5719548"/>
            <a:ext cx="4602338" cy="681262"/>
            <a:chOff x="582366" y="5719539"/>
            <a:chExt cx="6136451" cy="681262"/>
          </a:xfrm>
          <a:gradFill flip="none" rotWithShape="1">
            <a:gsLst>
              <a:gs pos="0">
                <a:schemeClr val="bg1">
                  <a:alpha val="3000"/>
                </a:schemeClr>
              </a:gs>
              <a:gs pos="100000">
                <a:schemeClr val="bg1">
                  <a:alpha val="9000"/>
                </a:schemeClr>
              </a:gs>
            </a:gsLst>
            <a:lin ang="16200000" scaled="1"/>
          </a:gradFill>
        </p:grpSpPr>
        <p:grpSp>
          <p:nvGrpSpPr>
            <p:cNvPr id="342" name="组合 17"/>
            <p:cNvGrpSpPr/>
            <p:nvPr/>
          </p:nvGrpSpPr>
          <p:grpSpPr>
            <a:xfrm>
              <a:off x="4043374" y="5725999"/>
              <a:ext cx="2675443" cy="667232"/>
              <a:chOff x="10340336" y="2247899"/>
              <a:chExt cx="2724438" cy="679451"/>
            </a:xfrm>
            <a:grpFill/>
          </p:grpSpPr>
          <p:sp>
            <p:nvSpPr>
              <p:cNvPr id="104913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3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43" name="组合 33"/>
              <p:cNvGrpSpPr/>
              <p:nvPr/>
            </p:nvGrpSpPr>
            <p:grpSpPr>
              <a:xfrm>
                <a:off x="10340336" y="2247899"/>
                <a:ext cx="547688" cy="679451"/>
                <a:chOff x="5548313" y="2084388"/>
                <a:chExt cx="547688" cy="679451"/>
              </a:xfrm>
              <a:grpFill/>
            </p:grpSpPr>
            <p:sp>
              <p:nvSpPr>
                <p:cNvPr id="104913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3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4" name="组合 34"/>
              <p:cNvGrpSpPr/>
              <p:nvPr/>
            </p:nvGrpSpPr>
            <p:grpSpPr>
              <a:xfrm>
                <a:off x="11192276" y="2400300"/>
                <a:ext cx="322175" cy="373063"/>
                <a:chOff x="3792874" y="3138488"/>
                <a:chExt cx="322175" cy="373063"/>
              </a:xfrm>
              <a:grpFill/>
            </p:grpSpPr>
            <p:sp>
              <p:nvSpPr>
                <p:cNvPr id="104914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4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4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45" name="组合 18"/>
            <p:cNvGrpSpPr/>
            <p:nvPr/>
          </p:nvGrpSpPr>
          <p:grpSpPr>
            <a:xfrm>
              <a:off x="582366" y="5719539"/>
              <a:ext cx="2716733" cy="681262"/>
              <a:chOff x="6738929" y="2270918"/>
              <a:chExt cx="2766486" cy="693738"/>
            </a:xfrm>
            <a:grpFill/>
          </p:grpSpPr>
          <p:grpSp>
            <p:nvGrpSpPr>
              <p:cNvPr id="346" name="组合 19"/>
              <p:cNvGrpSpPr/>
              <p:nvPr/>
            </p:nvGrpSpPr>
            <p:grpSpPr>
              <a:xfrm>
                <a:off x="8180494" y="2355056"/>
                <a:ext cx="484188" cy="509588"/>
                <a:chOff x="6113463" y="3541713"/>
                <a:chExt cx="484188" cy="509588"/>
              </a:xfrm>
              <a:grpFill/>
            </p:grpSpPr>
            <p:sp>
              <p:nvSpPr>
                <p:cNvPr id="10491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7" name="组合 20"/>
              <p:cNvGrpSpPr/>
              <p:nvPr/>
            </p:nvGrpSpPr>
            <p:grpSpPr>
              <a:xfrm>
                <a:off x="6738929" y="2270918"/>
                <a:ext cx="549275" cy="693738"/>
                <a:chOff x="6108700" y="2066926"/>
                <a:chExt cx="549275" cy="693738"/>
              </a:xfrm>
              <a:grpFill/>
            </p:grpSpPr>
            <p:sp>
              <p:nvSpPr>
                <p:cNvPr id="10491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48" name="组合 21"/>
              <p:cNvGrpSpPr/>
              <p:nvPr/>
            </p:nvGrpSpPr>
            <p:grpSpPr>
              <a:xfrm>
                <a:off x="7532962" y="2451100"/>
                <a:ext cx="368300" cy="317500"/>
                <a:chOff x="6186488" y="2930526"/>
                <a:chExt cx="368300" cy="317500"/>
              </a:xfrm>
              <a:grpFill/>
            </p:grpSpPr>
            <p:sp>
              <p:nvSpPr>
                <p:cNvPr id="10491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406" name=""/>
        <p:cNvGrpSpPr/>
        <p:nvPr/>
      </p:nvGrpSpPr>
      <p:grpSpPr>
        <a:xfrm>
          <a:off x="0" y="0"/>
          <a:ext cx="0" cy="0"/>
          <a:chOff x="0" y="0"/>
          <a:chExt cx="0" cy="0"/>
        </a:xfrm>
      </p:grpSpPr>
      <p:pic>
        <p:nvPicPr>
          <p:cNvPr id="2097247" name="图片 1"/>
          <p:cNvPicPr>
            <a:picLocks noChangeAspect="1"/>
          </p:cNvPicPr>
          <p:nvPr userDrawn="1"/>
        </p:nvPicPr>
        <p:blipFill>
          <a:blip r:embed="rId2"/>
          <a:stretch>
            <a:fillRect/>
          </a:stretch>
        </p:blipFill>
        <p:spPr>
          <a:xfrm>
            <a:off x="-397" y="-2924"/>
            <a:ext cx="9144793" cy="3633531"/>
          </a:xfrm>
          <a:prstGeom prst="rect">
            <a:avLst/>
          </a:prstGeom>
        </p:spPr>
      </p:pic>
      <p:sp>
        <p:nvSpPr>
          <p:cNvPr id="1049282"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p>
            <a:pPr algn="l">
              <a:lnSpc>
                <a:spcPct val="130000"/>
              </a:lnSpc>
            </a:pPr>
            <a:endParaRPr kumimoji="1" lang="zh-CN" altLang="en-US" sz="1500" dirty="0">
              <a:solidFill>
                <a:schemeClr val="tx1">
                  <a:lumMod val="75000"/>
                  <a:lumOff val="25000"/>
                </a:schemeClr>
              </a:solidFill>
            </a:endParaRPr>
          </a:p>
        </p:txBody>
      </p:sp>
      <p:sp>
        <p:nvSpPr>
          <p:cNvPr id="1049283"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p>
            <a:pPr algn="l">
              <a:lnSpc>
                <a:spcPct val="130000"/>
              </a:lnSpc>
            </a:pPr>
            <a:endParaRPr kumimoji="1" lang="zh-CN" altLang="en-US" sz="1500" dirty="0">
              <a:solidFill>
                <a:schemeClr val="tx1">
                  <a:lumMod val="75000"/>
                  <a:lumOff val="25000"/>
                </a:schemeClr>
              </a:solidFill>
            </a:endParaRPr>
          </a:p>
        </p:txBody>
      </p:sp>
      <p:pic>
        <p:nvPicPr>
          <p:cNvPr id="2097248"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1049284" name="文本框 42"/>
          <p:cNvSpPr txBox="1"/>
          <p:nvPr userDrawn="1"/>
        </p:nvSpPr>
        <p:spPr>
          <a:xfrm>
            <a:off x="113133" y="6174148"/>
            <a:ext cx="1617390" cy="451610"/>
          </a:xfrm>
          <a:prstGeom prst="rect">
            <a:avLst/>
          </a:prstGeom>
          <a:noFill/>
          <a:ln>
            <a:noFill/>
          </a:ln>
        </p:spPr>
        <p:txBody>
          <a:bodyPr wrap="square" lIns="135000" tIns="135000" rIns="135000" bIns="135000" rtlCol="0">
            <a:spAutoFit/>
          </a:bodyPr>
          <a:p>
            <a:pPr marL="0" marR="0" lvl="0" indent="0" algn="l" defTabSz="914400" rtl="0" eaLnBrk="0" fontAlgn="base" latinLnBrk="0" hangingPunct="0">
              <a:lnSpc>
                <a:spcPct val="130000"/>
              </a:lnSpc>
              <a:spcBef>
                <a:spcPct val="0"/>
              </a:spcBef>
              <a:spcAft>
                <a:spcPct val="0"/>
              </a:spcAft>
              <a:buClrTx/>
              <a:buSzTx/>
              <a:buFontTx/>
              <a:buNone/>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07" name="组合 43"/>
          <p:cNvGrpSpPr/>
          <p:nvPr userDrawn="1"/>
        </p:nvGrpSpPr>
        <p:grpSpPr>
          <a:xfrm>
            <a:off x="7562609" y="6400645"/>
            <a:ext cx="1324400" cy="192031"/>
            <a:chOff x="598941" y="6399999"/>
            <a:chExt cx="2542613" cy="276499"/>
          </a:xfrm>
          <a:solidFill>
            <a:schemeClr val="bg1">
              <a:lumMod val="65000"/>
            </a:schemeClr>
          </a:solidFill>
        </p:grpSpPr>
        <p:grpSp>
          <p:nvGrpSpPr>
            <p:cNvPr id="408" name="组合 44"/>
            <p:cNvGrpSpPr/>
            <p:nvPr/>
          </p:nvGrpSpPr>
          <p:grpSpPr>
            <a:xfrm>
              <a:off x="2055693" y="6402621"/>
              <a:ext cx="1085861" cy="270805"/>
              <a:chOff x="10340336" y="2247899"/>
              <a:chExt cx="2724438" cy="679451"/>
            </a:xfrm>
            <a:grpFill/>
          </p:grpSpPr>
          <p:sp>
            <p:nvSpPr>
              <p:cNvPr id="1049285"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86"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409" name="组合 60"/>
              <p:cNvGrpSpPr/>
              <p:nvPr/>
            </p:nvGrpSpPr>
            <p:grpSpPr>
              <a:xfrm>
                <a:off x="10340336" y="2247899"/>
                <a:ext cx="547688" cy="679451"/>
                <a:chOff x="5548313" y="2084388"/>
                <a:chExt cx="547688" cy="679451"/>
              </a:xfrm>
              <a:grpFill/>
            </p:grpSpPr>
            <p:sp>
              <p:nvSpPr>
                <p:cNvPr id="10492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10" name="组合 61"/>
              <p:cNvGrpSpPr/>
              <p:nvPr/>
            </p:nvGrpSpPr>
            <p:grpSpPr>
              <a:xfrm>
                <a:off x="11192276" y="2400300"/>
                <a:ext cx="322175" cy="373063"/>
                <a:chOff x="3792874" y="3138488"/>
                <a:chExt cx="322175" cy="373063"/>
              </a:xfrm>
              <a:grpFill/>
            </p:grpSpPr>
            <p:sp>
              <p:nvSpPr>
                <p:cNvPr id="1049289"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90"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91"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411" name="组合 45"/>
            <p:cNvGrpSpPr/>
            <p:nvPr/>
          </p:nvGrpSpPr>
          <p:grpSpPr>
            <a:xfrm>
              <a:off x="598941" y="6399999"/>
              <a:ext cx="1102619" cy="276499"/>
              <a:chOff x="6738929" y="2270918"/>
              <a:chExt cx="2766486" cy="693738"/>
            </a:xfrm>
            <a:grpFill/>
          </p:grpSpPr>
          <p:grpSp>
            <p:nvGrpSpPr>
              <p:cNvPr id="412" name="组合 46"/>
              <p:cNvGrpSpPr/>
              <p:nvPr/>
            </p:nvGrpSpPr>
            <p:grpSpPr>
              <a:xfrm>
                <a:off x="8180494" y="2355056"/>
                <a:ext cx="484188" cy="509588"/>
                <a:chOff x="6113463" y="3541713"/>
                <a:chExt cx="484188" cy="509588"/>
              </a:xfrm>
              <a:grpFill/>
            </p:grpSpPr>
            <p:sp>
              <p:nvSpPr>
                <p:cNvPr id="104929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9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13" name="组合 47"/>
              <p:cNvGrpSpPr/>
              <p:nvPr/>
            </p:nvGrpSpPr>
            <p:grpSpPr>
              <a:xfrm>
                <a:off x="6738929" y="2270918"/>
                <a:ext cx="549275" cy="693738"/>
                <a:chOff x="6108700" y="2066926"/>
                <a:chExt cx="549275" cy="693738"/>
              </a:xfrm>
              <a:grpFill/>
            </p:grpSpPr>
            <p:sp>
              <p:nvSpPr>
                <p:cNvPr id="104929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9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14" name="组合 48"/>
              <p:cNvGrpSpPr/>
              <p:nvPr/>
            </p:nvGrpSpPr>
            <p:grpSpPr>
              <a:xfrm>
                <a:off x="7532962" y="2451100"/>
                <a:ext cx="368300" cy="317500"/>
                <a:chOff x="6186488" y="2930526"/>
                <a:chExt cx="368300" cy="317500"/>
              </a:xfrm>
              <a:grpFill/>
            </p:grpSpPr>
            <p:sp>
              <p:nvSpPr>
                <p:cNvPr id="104929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9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9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9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30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275" name=""/>
        <p:cNvGrpSpPr/>
        <p:nvPr/>
      </p:nvGrpSpPr>
      <p:grpSpPr>
        <a:xfrm>
          <a:off x="0" y="0"/>
          <a:ext cx="0" cy="0"/>
          <a:chOff x="0" y="0"/>
          <a:chExt cx="0" cy="0"/>
        </a:xfrm>
      </p:grpSpPr>
      <p:pic>
        <p:nvPicPr>
          <p:cNvPr id="2097191" name="图片 4"/>
          <p:cNvPicPr>
            <a:picLocks noChangeAspect="1"/>
          </p:cNvPicPr>
          <p:nvPr userDrawn="1"/>
        </p:nvPicPr>
        <p:blipFill>
          <a:blip r:embed="rId2"/>
          <a:stretch>
            <a:fillRect/>
          </a:stretch>
        </p:blipFill>
        <p:spPr>
          <a:xfrm>
            <a:off x="0" y="0"/>
            <a:ext cx="9144793" cy="4066384"/>
          </a:xfrm>
          <a:prstGeom prst="rect">
            <a:avLst/>
          </a:prstGeom>
        </p:spPr>
      </p:pic>
      <p:sp>
        <p:nvSpPr>
          <p:cNvPr id="1048993"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94"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8995"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192"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334" name=""/>
        <p:cNvGrpSpPr/>
        <p:nvPr/>
      </p:nvGrpSpPr>
      <p:grpSpPr>
        <a:xfrm>
          <a:off x="0" y="0"/>
          <a:ext cx="0" cy="0"/>
          <a:chOff x="0" y="0"/>
          <a:chExt cx="0" cy="0"/>
        </a:xfrm>
      </p:grpSpPr>
      <p:pic>
        <p:nvPicPr>
          <p:cNvPr id="2097208" name="图片 4"/>
          <p:cNvPicPr>
            <a:picLocks noChangeAspect="1"/>
          </p:cNvPicPr>
          <p:nvPr userDrawn="1"/>
        </p:nvPicPr>
        <p:blipFill>
          <a:blip r:embed="rId2"/>
          <a:stretch>
            <a:fillRect/>
          </a:stretch>
        </p:blipFill>
        <p:spPr>
          <a:xfrm>
            <a:off x="0" y="0"/>
            <a:ext cx="9144793" cy="4066384"/>
          </a:xfrm>
          <a:prstGeom prst="rect">
            <a:avLst/>
          </a:prstGeom>
        </p:spPr>
      </p:pic>
      <p:sp>
        <p:nvSpPr>
          <p:cNvPr id="1049124"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125"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126"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09"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304" name=""/>
        <p:cNvGrpSpPr/>
        <p:nvPr/>
      </p:nvGrpSpPr>
      <p:grpSpPr>
        <a:xfrm>
          <a:off x="0" y="0"/>
          <a:ext cx="0" cy="0"/>
          <a:chOff x="0" y="0"/>
          <a:chExt cx="0" cy="0"/>
        </a:xfrm>
      </p:grpSpPr>
      <p:pic>
        <p:nvPicPr>
          <p:cNvPr id="2097200" name="图片 3"/>
          <p:cNvPicPr>
            <a:picLocks noChangeAspect="1"/>
          </p:cNvPicPr>
          <p:nvPr userDrawn="1"/>
        </p:nvPicPr>
        <p:blipFill rotWithShape="1">
          <a:blip r:embed="rId2" cstate="print"/>
          <a:srcRect b="7394"/>
          <a:stretch>
            <a:fillRect/>
          </a:stretch>
        </p:blipFill>
        <p:spPr>
          <a:xfrm>
            <a:off x="-2374" y="0"/>
            <a:ext cx="9143985" cy="6858000"/>
          </a:xfrm>
          <a:prstGeom prst="rect">
            <a:avLst/>
          </a:prstGeom>
        </p:spPr>
      </p:pic>
      <p:sp>
        <p:nvSpPr>
          <p:cNvPr id="1049049"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spcAft>
                <a:spcPts val="100"/>
              </a:spcAft>
              <a:buFontTx/>
              <a:buNone/>
            </a:pPr>
            <a:endParaRPr lang="zh-CN" altLang="en-US" sz="1350"/>
          </a:p>
        </p:txBody>
      </p:sp>
      <p:sp>
        <p:nvSpPr>
          <p:cNvPr id="1049050"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2097201" name="图片 10"/>
          <p:cNvPicPr>
            <a:picLocks noChangeAspect="1"/>
          </p:cNvPicPr>
          <p:nvPr userDrawn="1"/>
        </p:nvPicPr>
        <p:blipFill>
          <a:blip r:embed="rId3" cstate="print"/>
          <a:stretch>
            <a:fillRect/>
          </a:stretch>
        </p:blipFill>
        <p:spPr>
          <a:xfrm>
            <a:off x="2825563" y="1018488"/>
            <a:ext cx="3488112"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339" name=""/>
        <p:cNvGrpSpPr/>
        <p:nvPr/>
      </p:nvGrpSpPr>
      <p:grpSpPr>
        <a:xfrm>
          <a:off x="0" y="0"/>
          <a:ext cx="0" cy="0"/>
          <a:chOff x="0" y="0"/>
          <a:chExt cx="0" cy="0"/>
        </a:xfrm>
      </p:grpSpPr>
      <p:pic>
        <p:nvPicPr>
          <p:cNvPr id="2097220"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1049134"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21"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p:spPr>
      </p:pic>
      <p:pic>
        <p:nvPicPr>
          <p:cNvPr id="2097222"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384" name=""/>
        <p:cNvGrpSpPr/>
        <p:nvPr/>
      </p:nvGrpSpPr>
      <p:grpSpPr>
        <a:xfrm>
          <a:off x="0" y="0"/>
          <a:ext cx="0" cy="0"/>
          <a:chOff x="0" y="0"/>
          <a:chExt cx="0" cy="0"/>
        </a:xfrm>
      </p:grpSpPr>
      <p:grpSp>
        <p:nvGrpSpPr>
          <p:cNvPr id="385" name="组合 1"/>
          <p:cNvGrpSpPr/>
          <p:nvPr userDrawn="1"/>
        </p:nvGrpSpPr>
        <p:grpSpPr>
          <a:xfrm>
            <a:off x="0" y="0"/>
            <a:ext cx="9144000" cy="5089582"/>
            <a:chOff x="0" y="0"/>
            <a:chExt cx="12192000" cy="5089582"/>
          </a:xfrm>
          <a:solidFill>
            <a:schemeClr val="accent1"/>
          </a:solidFill>
        </p:grpSpPr>
        <p:sp>
          <p:nvSpPr>
            <p:cNvPr id="1049237"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238"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386" name="组合 4"/>
          <p:cNvGrpSpPr/>
          <p:nvPr userDrawn="1"/>
        </p:nvGrpSpPr>
        <p:grpSpPr>
          <a:xfrm>
            <a:off x="1399821" y="1872369"/>
            <a:ext cx="6361439" cy="863927"/>
            <a:chOff x="1797415" y="1328902"/>
            <a:chExt cx="8481919" cy="863927"/>
          </a:xfrm>
        </p:grpSpPr>
        <p:grpSp>
          <p:nvGrpSpPr>
            <p:cNvPr id="387" name="组合 5"/>
            <p:cNvGrpSpPr/>
            <p:nvPr/>
          </p:nvGrpSpPr>
          <p:grpSpPr>
            <a:xfrm>
              <a:off x="6886532" y="1337094"/>
              <a:ext cx="3392802" cy="846135"/>
              <a:chOff x="10340336" y="2247899"/>
              <a:chExt cx="2724438" cy="679451"/>
            </a:xfrm>
          </p:grpSpPr>
          <p:sp>
            <p:nvSpPr>
              <p:cNvPr id="10492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sp>
            <p:nvSpPr>
              <p:cNvPr id="10492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grpSp>
            <p:nvGrpSpPr>
              <p:cNvPr id="388" name="组合 21"/>
              <p:cNvGrpSpPr/>
              <p:nvPr/>
            </p:nvGrpSpPr>
            <p:grpSpPr>
              <a:xfrm>
                <a:off x="10340336" y="2247899"/>
                <a:ext cx="547688" cy="679451"/>
                <a:chOff x="5548313" y="2084388"/>
                <a:chExt cx="547688" cy="679451"/>
              </a:xfrm>
              <a:solidFill>
                <a:schemeClr val="bg1"/>
              </a:solidFill>
            </p:grpSpPr>
            <p:sp>
              <p:nvSpPr>
                <p:cNvPr id="10492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89" name="组合 22"/>
              <p:cNvGrpSpPr/>
              <p:nvPr/>
            </p:nvGrpSpPr>
            <p:grpSpPr>
              <a:xfrm>
                <a:off x="11192276" y="2400300"/>
                <a:ext cx="322175" cy="373063"/>
                <a:chOff x="3792874" y="3138488"/>
                <a:chExt cx="322175" cy="373063"/>
              </a:xfrm>
              <a:solidFill>
                <a:schemeClr val="bg1"/>
              </a:solidFill>
            </p:grpSpPr>
            <p:sp>
              <p:nvSpPr>
                <p:cNvPr id="10492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90" name="组合 6"/>
            <p:cNvGrpSpPr/>
            <p:nvPr/>
          </p:nvGrpSpPr>
          <p:grpSpPr>
            <a:xfrm>
              <a:off x="1797415" y="1328902"/>
              <a:ext cx="3445163" cy="863927"/>
              <a:chOff x="6738929" y="2270918"/>
              <a:chExt cx="2766486" cy="693738"/>
            </a:xfrm>
          </p:grpSpPr>
          <p:grpSp>
            <p:nvGrpSpPr>
              <p:cNvPr id="391" name="组合 7"/>
              <p:cNvGrpSpPr/>
              <p:nvPr/>
            </p:nvGrpSpPr>
            <p:grpSpPr>
              <a:xfrm>
                <a:off x="8180494" y="2355056"/>
                <a:ext cx="484188" cy="509588"/>
                <a:chOff x="6113463" y="3541713"/>
                <a:chExt cx="484188" cy="509588"/>
              </a:xfrm>
              <a:solidFill>
                <a:schemeClr val="bg1"/>
              </a:solidFill>
            </p:grpSpPr>
            <p:sp>
              <p:nvSpPr>
                <p:cNvPr id="104924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4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92" name="组合 8"/>
              <p:cNvGrpSpPr/>
              <p:nvPr/>
            </p:nvGrpSpPr>
            <p:grpSpPr>
              <a:xfrm>
                <a:off x="6738929" y="2270918"/>
                <a:ext cx="549275" cy="693738"/>
                <a:chOff x="6108700" y="2066926"/>
                <a:chExt cx="549275" cy="693738"/>
              </a:xfrm>
              <a:solidFill>
                <a:schemeClr val="bg1"/>
              </a:solidFill>
            </p:grpSpPr>
            <p:sp>
              <p:nvSpPr>
                <p:cNvPr id="104924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4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93" name="组合 9"/>
              <p:cNvGrpSpPr/>
              <p:nvPr/>
            </p:nvGrpSpPr>
            <p:grpSpPr>
              <a:xfrm>
                <a:off x="7532962" y="2451100"/>
                <a:ext cx="368300" cy="317500"/>
                <a:chOff x="6186488" y="2930526"/>
                <a:chExt cx="368300" cy="317500"/>
              </a:xfrm>
              <a:solidFill>
                <a:schemeClr val="bg1"/>
              </a:solidFill>
            </p:grpSpPr>
            <p:sp>
              <p:nvSpPr>
                <p:cNvPr id="10492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5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sp>
            <p:nvSpPr>
              <p:cNvPr id="104925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294" name=""/>
        <p:cNvGrpSpPr/>
        <p:nvPr/>
      </p:nvGrpSpPr>
      <p:grpSpPr>
        <a:xfrm>
          <a:off x="0" y="0"/>
          <a:ext cx="0" cy="0"/>
          <a:chOff x="0" y="0"/>
          <a:chExt cx="0" cy="0"/>
        </a:xfrm>
      </p:grpSpPr>
      <p:pic>
        <p:nvPicPr>
          <p:cNvPr id="2097197" name="图片 4"/>
          <p:cNvPicPr>
            <a:picLocks noChangeAspect="1"/>
          </p:cNvPicPr>
          <p:nvPr userDrawn="1"/>
        </p:nvPicPr>
        <p:blipFill>
          <a:blip r:embed="rId2"/>
          <a:stretch>
            <a:fillRect/>
          </a:stretch>
        </p:blipFill>
        <p:spPr>
          <a:xfrm>
            <a:off x="0" y="567"/>
            <a:ext cx="3767017" cy="6857433"/>
          </a:xfrm>
          <a:prstGeom prst="rect">
            <a:avLst/>
          </a:prstGeom>
        </p:spPr>
      </p:pic>
      <p:sp>
        <p:nvSpPr>
          <p:cNvPr id="1049031" name="矩形 白1"/>
          <p:cNvSpPr/>
          <p:nvPr userDrawn="1"/>
        </p:nvSpPr>
        <p:spPr>
          <a:xfrm rot="5400000">
            <a:off x="-688243" y="918223"/>
            <a:ext cx="5143502" cy="5022690"/>
          </a:xfrm>
          <a:prstGeom prst="rect">
            <a:avLst/>
          </a:prstGeom>
          <a:gradFill flip="none" rotWithShape="1">
            <a:gsLst>
              <a:gs pos="0">
                <a:schemeClr val="bg1"/>
              </a:gs>
              <a:gs pos="50000">
                <a:schemeClr val="bg1">
                  <a:alpha val="50000"/>
                </a:scheme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lang="zh-CN" altLang="en-US" sz="1350" dirty="0">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324" name=""/>
        <p:cNvGrpSpPr/>
        <p:nvPr/>
      </p:nvGrpSpPr>
      <p:grpSpPr>
        <a:xfrm>
          <a:off x="0" y="0"/>
          <a:ext cx="0" cy="0"/>
          <a:chOff x="0" y="0"/>
          <a:chExt cx="0" cy="0"/>
        </a:xfrm>
      </p:grpSpPr>
      <p:pic>
        <p:nvPicPr>
          <p:cNvPr id="2097206"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1049099"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049100"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9101"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049102"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1049103"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04"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05"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06"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325" name="组合 15"/>
          <p:cNvGrpSpPr/>
          <p:nvPr userDrawn="1"/>
        </p:nvGrpSpPr>
        <p:grpSpPr>
          <a:xfrm>
            <a:off x="7374014" y="2031917"/>
            <a:ext cx="1299646" cy="3286784"/>
            <a:chOff x="9778366" y="1977238"/>
            <a:chExt cx="1732861" cy="3286784"/>
          </a:xfrm>
          <a:solidFill>
            <a:schemeClr val="bg1">
              <a:alpha val="5000"/>
            </a:schemeClr>
          </a:solidFill>
        </p:grpSpPr>
        <p:grpSp>
          <p:nvGrpSpPr>
            <p:cNvPr id="326" name="组合 16"/>
            <p:cNvGrpSpPr/>
            <p:nvPr/>
          </p:nvGrpSpPr>
          <p:grpSpPr>
            <a:xfrm>
              <a:off x="9778366" y="2020414"/>
              <a:ext cx="567014" cy="3193100"/>
              <a:chOff x="11305242" y="2003776"/>
              <a:chExt cx="354194" cy="1994619"/>
            </a:xfrm>
            <a:grpFill/>
          </p:grpSpPr>
          <p:sp>
            <p:nvSpPr>
              <p:cNvPr id="1049107"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08"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27" name="组合 33"/>
              <p:cNvGrpSpPr/>
              <p:nvPr/>
            </p:nvGrpSpPr>
            <p:grpSpPr>
              <a:xfrm>
                <a:off x="11305242" y="2003776"/>
                <a:ext cx="354194" cy="439406"/>
                <a:chOff x="5548313" y="2084388"/>
                <a:chExt cx="547688" cy="679451"/>
              </a:xfrm>
              <a:grpFill/>
            </p:grpSpPr>
            <p:sp>
              <p:nvSpPr>
                <p:cNvPr id="104910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1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8" name="组合 34"/>
              <p:cNvGrpSpPr/>
              <p:nvPr/>
            </p:nvGrpSpPr>
            <p:grpSpPr>
              <a:xfrm>
                <a:off x="11380187" y="2628491"/>
                <a:ext cx="208353" cy="241263"/>
                <a:chOff x="3792874" y="3138488"/>
                <a:chExt cx="322175" cy="373063"/>
              </a:xfrm>
              <a:grpFill/>
            </p:grpSpPr>
            <p:sp>
              <p:nvSpPr>
                <p:cNvPr id="104911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1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1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29" name="组合 17"/>
            <p:cNvGrpSpPr/>
            <p:nvPr/>
          </p:nvGrpSpPr>
          <p:grpSpPr>
            <a:xfrm>
              <a:off x="10861863" y="1977238"/>
              <a:ext cx="649364" cy="3286784"/>
              <a:chOff x="10232762" y="2216649"/>
              <a:chExt cx="405635" cy="2053139"/>
            </a:xfrm>
            <a:grpFill/>
          </p:grpSpPr>
          <p:grpSp>
            <p:nvGrpSpPr>
              <p:cNvPr id="330" name="组合 18"/>
              <p:cNvGrpSpPr/>
              <p:nvPr/>
            </p:nvGrpSpPr>
            <p:grpSpPr>
              <a:xfrm>
                <a:off x="10279016" y="3306476"/>
                <a:ext cx="313128" cy="329555"/>
                <a:chOff x="6113463" y="3541713"/>
                <a:chExt cx="484188" cy="509588"/>
              </a:xfrm>
              <a:grpFill/>
            </p:grpSpPr>
            <p:sp>
              <p:nvSpPr>
                <p:cNvPr id="104911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1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1" name="组合 19"/>
              <p:cNvGrpSpPr/>
              <p:nvPr/>
            </p:nvGrpSpPr>
            <p:grpSpPr>
              <a:xfrm>
                <a:off x="10268702" y="2216649"/>
                <a:ext cx="355220" cy="448646"/>
                <a:chOff x="6108700" y="2066926"/>
                <a:chExt cx="549275" cy="693738"/>
              </a:xfrm>
              <a:grpFill/>
            </p:grpSpPr>
            <p:sp>
              <p:nvSpPr>
                <p:cNvPr id="10491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2" name="组合 20"/>
              <p:cNvGrpSpPr/>
              <p:nvPr/>
            </p:nvGrpSpPr>
            <p:grpSpPr>
              <a:xfrm>
                <a:off x="10332867" y="2868571"/>
                <a:ext cx="238182" cy="205330"/>
                <a:chOff x="6186488" y="2930526"/>
                <a:chExt cx="368300" cy="317500"/>
              </a:xfrm>
              <a:grpFill/>
            </p:grpSpPr>
            <p:sp>
              <p:nvSpPr>
                <p:cNvPr id="104911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1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2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33" name="组合 21"/>
              <p:cNvGrpSpPr/>
              <p:nvPr/>
            </p:nvGrpSpPr>
            <p:grpSpPr>
              <a:xfrm>
                <a:off x="10232762" y="3871448"/>
                <a:ext cx="405635" cy="398340"/>
                <a:chOff x="11854992" y="1994536"/>
                <a:chExt cx="405635" cy="398340"/>
              </a:xfrm>
              <a:grpFill/>
            </p:grpSpPr>
            <p:sp>
              <p:nvSpPr>
                <p:cNvPr id="1049121"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22"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grpSp>
      <p:sp>
        <p:nvSpPr>
          <p:cNvPr id="1049123"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2097207"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3145744"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45"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335" name=""/>
        <p:cNvGrpSpPr/>
        <p:nvPr/>
      </p:nvGrpSpPr>
      <p:grpSpPr>
        <a:xfrm>
          <a:off x="0" y="0"/>
          <a:ext cx="0" cy="0"/>
          <a:chOff x="0" y="0"/>
          <a:chExt cx="0" cy="0"/>
        </a:xfrm>
      </p:grpSpPr>
      <p:sp>
        <p:nvSpPr>
          <p:cNvPr id="1049127"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10" name="图片 1"/>
          <p:cNvPicPr>
            <a:picLocks noChangeAspect="1"/>
          </p:cNvPicPr>
          <p:nvPr userDrawn="1"/>
        </p:nvPicPr>
        <p:blipFill rotWithShape="1">
          <a:blip r:embed="rId2" cstate="print"/>
          <a:srcRect t="15558" b="38705"/>
          <a:stretch>
            <a:fillRect/>
          </a:stretch>
        </p:blipFill>
        <p:spPr>
          <a:xfrm>
            <a:off x="1" y="0"/>
            <a:ext cx="9144000" cy="2290219"/>
          </a:xfrm>
          <a:prstGeom prst="rect">
            <a:avLst/>
          </a:prstGeom>
        </p:spPr>
      </p:pic>
      <p:sp>
        <p:nvSpPr>
          <p:cNvPr id="1049128"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11" name="图片 10"/>
          <p:cNvPicPr>
            <a:picLocks noChangeAspect="1"/>
          </p:cNvPicPr>
          <p:nvPr userDrawn="1"/>
        </p:nvPicPr>
        <p:blipFill>
          <a:blip r:embed="rId3" cstate="print"/>
          <a:stretch>
            <a:fillRect/>
          </a:stretch>
        </p:blipFill>
        <p:spPr>
          <a:xfrm>
            <a:off x="3763502" y="973061"/>
            <a:ext cx="1607471" cy="599913"/>
          </a:xfrm>
          <a:prstGeom prst="rect">
            <a:avLst/>
          </a:prstGeom>
        </p:spPr>
      </p:pic>
      <p:cxnSp>
        <p:nvCxnSpPr>
          <p:cNvPr id="3145746"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360" name=""/>
        <p:cNvGrpSpPr/>
        <p:nvPr/>
      </p:nvGrpSpPr>
      <p:grpSpPr>
        <a:xfrm>
          <a:off x="0" y="0"/>
          <a:ext cx="0" cy="0"/>
          <a:chOff x="0" y="0"/>
          <a:chExt cx="0" cy="0"/>
        </a:xfrm>
      </p:grpSpPr>
      <p:sp>
        <p:nvSpPr>
          <p:cNvPr id="1049178"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179"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51"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52"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32"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2097233"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415" name=""/>
        <p:cNvGrpSpPr/>
        <p:nvPr/>
      </p:nvGrpSpPr>
      <p:grpSpPr>
        <a:xfrm>
          <a:off x="0" y="0"/>
          <a:ext cx="0" cy="0"/>
          <a:chOff x="0" y="0"/>
          <a:chExt cx="0" cy="0"/>
        </a:xfrm>
      </p:grpSpPr>
      <p:sp>
        <p:nvSpPr>
          <p:cNvPr id="1049301" name="文本框 7"/>
          <p:cNvSpPr txBox="1"/>
          <p:nvPr userDrawn="1"/>
        </p:nvSpPr>
        <p:spPr>
          <a:xfrm rot="16200000">
            <a:off x="-1154148" y="2664224"/>
            <a:ext cx="3800297" cy="993140"/>
          </a:xfrm>
          <a:prstGeom prst="rect">
            <a:avLst/>
          </a:prstGeom>
          <a:noFill/>
        </p:spPr>
        <p:txBody>
          <a:bodyPr wrap="none" rtlCol="0">
            <a:spAutoFit/>
          </a:bodyPr>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1049302" name="文本框 8"/>
          <p:cNvSpPr txBox="1"/>
          <p:nvPr userDrawn="1"/>
        </p:nvSpPr>
        <p:spPr>
          <a:xfrm>
            <a:off x="793240" y="3752395"/>
            <a:ext cx="598170" cy="1767840"/>
          </a:xfrm>
          <a:prstGeom prst="rect">
            <a:avLst/>
          </a:prstGeom>
          <a:noFill/>
        </p:spPr>
        <p:txBody>
          <a:bodyPr vert="eaVert" wrap="none" rtlCol="0">
            <a:spAutoFit/>
          </a:bodyPr>
          <a:p>
            <a:r>
              <a:rPr lang="zh-CN" altLang="en-US" sz="2700" b="1" spc="600" dirty="0">
                <a:solidFill>
                  <a:schemeClr val="accent1"/>
                </a:solidFill>
              </a:rPr>
              <a:t>结构大纲</a:t>
            </a:r>
            <a:endParaRPr lang="zh-CN" altLang="en-US" sz="2700" b="1" spc="600" dirty="0">
              <a:solidFill>
                <a:schemeClr val="accent1"/>
              </a:solidFill>
            </a:endParaRPr>
          </a:p>
        </p:txBody>
      </p:sp>
      <p:sp>
        <p:nvSpPr>
          <p:cNvPr id="1049303" name="文本框 11"/>
          <p:cNvSpPr txBox="1"/>
          <p:nvPr userDrawn="1"/>
        </p:nvSpPr>
        <p:spPr>
          <a:xfrm>
            <a:off x="7106499" y="6600901"/>
            <a:ext cx="1714024" cy="193041"/>
          </a:xfrm>
          <a:prstGeom prst="rect">
            <a:avLst/>
          </a:prstGeom>
          <a:noFill/>
        </p:spPr>
        <p:txBody>
          <a:bodyPr wrap="none" rtlCol="0">
            <a:spAutoFit/>
          </a:bodyPr>
          <a:p>
            <a:pPr algn="r"/>
            <a:r>
              <a:rPr lang="en-US" altLang="zh-CN" sz="750" spc="0" dirty="0" smtClean="0">
                <a:solidFill>
                  <a:schemeClr val="bg1"/>
                </a:solidFill>
                <a:latin typeface="Arial" panose="020B0604020202020204" pitchFamily="34" charset="0"/>
                <a:ea typeface="微软雅黑" panose="020B0503020204020204" charset="-122"/>
                <a:cs typeface="Arial" panose="020B0604020202020204" pitchFamily="34" charset="0"/>
              </a:rPr>
              <a:t>BEIJING</a:t>
            </a:r>
            <a:r>
              <a:rPr lang="en-US" altLang="zh-CN" sz="750" spc="0" baseline="0" dirty="0" smtClean="0">
                <a:solidFill>
                  <a:schemeClr val="bg1"/>
                </a:solidFill>
                <a:latin typeface="Arial" panose="020B0604020202020204" pitchFamily="34" charset="0"/>
                <a:ea typeface="微软雅黑" panose="020B050302020402020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2097249"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1049304"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pic>
        <p:nvPicPr>
          <p:cNvPr id="2097250"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1049305"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416" name="组合 84"/>
          <p:cNvGrpSpPr/>
          <p:nvPr userDrawn="1"/>
        </p:nvGrpSpPr>
        <p:grpSpPr>
          <a:xfrm>
            <a:off x="449206" y="6399999"/>
            <a:ext cx="1906960" cy="276499"/>
            <a:chOff x="598941" y="6399999"/>
            <a:chExt cx="2542613" cy="276499"/>
          </a:xfrm>
          <a:solidFill>
            <a:schemeClr val="bg1"/>
          </a:solidFill>
        </p:grpSpPr>
        <p:grpSp>
          <p:nvGrpSpPr>
            <p:cNvPr id="417" name="组合 85"/>
            <p:cNvGrpSpPr/>
            <p:nvPr/>
          </p:nvGrpSpPr>
          <p:grpSpPr>
            <a:xfrm>
              <a:off x="2055693" y="6402621"/>
              <a:ext cx="1085861" cy="270805"/>
              <a:chOff x="10340336" y="2247899"/>
              <a:chExt cx="2724438" cy="679451"/>
            </a:xfrm>
            <a:grpFill/>
          </p:grpSpPr>
          <p:sp>
            <p:nvSpPr>
              <p:cNvPr id="104930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30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418" name="组合 101"/>
              <p:cNvGrpSpPr/>
              <p:nvPr/>
            </p:nvGrpSpPr>
            <p:grpSpPr>
              <a:xfrm>
                <a:off x="10340336" y="2247899"/>
                <a:ext cx="547688" cy="679451"/>
                <a:chOff x="5548313" y="2084388"/>
                <a:chExt cx="547688" cy="679451"/>
              </a:xfrm>
              <a:grpFill/>
            </p:grpSpPr>
            <p:sp>
              <p:nvSpPr>
                <p:cNvPr id="10493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3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19" name="组合 102"/>
              <p:cNvGrpSpPr/>
              <p:nvPr/>
            </p:nvGrpSpPr>
            <p:grpSpPr>
              <a:xfrm>
                <a:off x="11192276" y="2400300"/>
                <a:ext cx="322175" cy="373063"/>
                <a:chOff x="3792874" y="3138488"/>
                <a:chExt cx="322175" cy="373063"/>
              </a:xfrm>
              <a:grpFill/>
            </p:grpSpPr>
            <p:sp>
              <p:nvSpPr>
                <p:cNvPr id="104931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31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31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420" name="组合 86"/>
            <p:cNvGrpSpPr/>
            <p:nvPr/>
          </p:nvGrpSpPr>
          <p:grpSpPr>
            <a:xfrm>
              <a:off x="598941" y="6399999"/>
              <a:ext cx="1102619" cy="276499"/>
              <a:chOff x="6738929" y="2270918"/>
              <a:chExt cx="2766486" cy="693738"/>
            </a:xfrm>
            <a:grpFill/>
          </p:grpSpPr>
          <p:grpSp>
            <p:nvGrpSpPr>
              <p:cNvPr id="421" name="组合 87"/>
              <p:cNvGrpSpPr/>
              <p:nvPr/>
            </p:nvGrpSpPr>
            <p:grpSpPr>
              <a:xfrm>
                <a:off x="8180494" y="2355056"/>
                <a:ext cx="484188" cy="509588"/>
                <a:chOff x="6113463" y="3541713"/>
                <a:chExt cx="484188" cy="509588"/>
              </a:xfrm>
              <a:grpFill/>
            </p:grpSpPr>
            <p:sp>
              <p:nvSpPr>
                <p:cNvPr id="104931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31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22" name="组合 88"/>
              <p:cNvGrpSpPr/>
              <p:nvPr/>
            </p:nvGrpSpPr>
            <p:grpSpPr>
              <a:xfrm>
                <a:off x="6738929" y="2270918"/>
                <a:ext cx="549275" cy="693738"/>
                <a:chOff x="6108700" y="2066926"/>
                <a:chExt cx="549275" cy="693738"/>
              </a:xfrm>
              <a:grpFill/>
            </p:grpSpPr>
            <p:sp>
              <p:nvSpPr>
                <p:cNvPr id="104931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31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23" name="组合 89"/>
              <p:cNvGrpSpPr/>
              <p:nvPr/>
            </p:nvGrpSpPr>
            <p:grpSpPr>
              <a:xfrm>
                <a:off x="7532962" y="2451100"/>
                <a:ext cx="368300" cy="317500"/>
                <a:chOff x="6186488" y="2930526"/>
                <a:chExt cx="368300" cy="317500"/>
              </a:xfrm>
              <a:grpFill/>
            </p:grpSpPr>
            <p:sp>
              <p:nvSpPr>
                <p:cNvPr id="104931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31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31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32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32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276" name=""/>
        <p:cNvGrpSpPr/>
        <p:nvPr/>
      </p:nvGrpSpPr>
      <p:grpSpPr>
        <a:xfrm>
          <a:off x="0" y="0"/>
          <a:ext cx="0" cy="0"/>
          <a:chOff x="0" y="0"/>
          <a:chExt cx="0" cy="0"/>
        </a:xfrm>
      </p:grpSpPr>
      <p:pic>
        <p:nvPicPr>
          <p:cNvPr id="2097193"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1048996"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pic>
        <p:nvPicPr>
          <p:cNvPr id="2097194"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1048997"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nvGrpSpPr>
          <p:cNvPr id="277" name="组合 65"/>
          <p:cNvGrpSpPr/>
          <p:nvPr userDrawn="1"/>
        </p:nvGrpSpPr>
        <p:grpSpPr>
          <a:xfrm>
            <a:off x="449206" y="6399999"/>
            <a:ext cx="1906960" cy="276499"/>
            <a:chOff x="598941" y="6399999"/>
            <a:chExt cx="2542613" cy="276499"/>
          </a:xfrm>
          <a:solidFill>
            <a:schemeClr val="bg1"/>
          </a:solidFill>
        </p:grpSpPr>
        <p:grpSp>
          <p:nvGrpSpPr>
            <p:cNvPr id="278" name="组合 66"/>
            <p:cNvGrpSpPr/>
            <p:nvPr/>
          </p:nvGrpSpPr>
          <p:grpSpPr>
            <a:xfrm>
              <a:off x="2055693" y="6402621"/>
              <a:ext cx="1085861" cy="270805"/>
              <a:chOff x="10340336" y="2247899"/>
              <a:chExt cx="2724438" cy="679451"/>
            </a:xfrm>
            <a:grpFill/>
          </p:grpSpPr>
          <p:sp>
            <p:nvSpPr>
              <p:cNvPr id="104899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9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79" name="组合 82"/>
              <p:cNvGrpSpPr/>
              <p:nvPr/>
            </p:nvGrpSpPr>
            <p:grpSpPr>
              <a:xfrm>
                <a:off x="10340336" y="2247899"/>
                <a:ext cx="547688" cy="679451"/>
                <a:chOff x="5548313" y="2084388"/>
                <a:chExt cx="547688" cy="679451"/>
              </a:xfrm>
              <a:grpFill/>
            </p:grpSpPr>
            <p:sp>
              <p:nvSpPr>
                <p:cNvPr id="104900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0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0" name="组合 83"/>
              <p:cNvGrpSpPr/>
              <p:nvPr/>
            </p:nvGrpSpPr>
            <p:grpSpPr>
              <a:xfrm>
                <a:off x="11192276" y="2400300"/>
                <a:ext cx="322175" cy="373063"/>
                <a:chOff x="3792874" y="3138488"/>
                <a:chExt cx="322175" cy="373063"/>
              </a:xfrm>
              <a:grpFill/>
            </p:grpSpPr>
            <p:sp>
              <p:nvSpPr>
                <p:cNvPr id="104900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0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0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81" name="组合 67"/>
            <p:cNvGrpSpPr/>
            <p:nvPr/>
          </p:nvGrpSpPr>
          <p:grpSpPr>
            <a:xfrm>
              <a:off x="598941" y="6399999"/>
              <a:ext cx="1102619" cy="276499"/>
              <a:chOff x="6738929" y="2270918"/>
              <a:chExt cx="2766486" cy="693738"/>
            </a:xfrm>
            <a:grpFill/>
          </p:grpSpPr>
          <p:grpSp>
            <p:nvGrpSpPr>
              <p:cNvPr id="282" name="组合 68"/>
              <p:cNvGrpSpPr/>
              <p:nvPr/>
            </p:nvGrpSpPr>
            <p:grpSpPr>
              <a:xfrm>
                <a:off x="8180494" y="2355056"/>
                <a:ext cx="484188" cy="509588"/>
                <a:chOff x="6113463" y="3541713"/>
                <a:chExt cx="484188" cy="509588"/>
              </a:xfrm>
              <a:grpFill/>
            </p:grpSpPr>
            <p:sp>
              <p:nvSpPr>
                <p:cNvPr id="104900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0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3" name="组合 69"/>
              <p:cNvGrpSpPr/>
              <p:nvPr/>
            </p:nvGrpSpPr>
            <p:grpSpPr>
              <a:xfrm>
                <a:off x="6738929" y="2270918"/>
                <a:ext cx="549275" cy="693738"/>
                <a:chOff x="6108700" y="2066926"/>
                <a:chExt cx="549275" cy="693738"/>
              </a:xfrm>
              <a:grpFill/>
            </p:grpSpPr>
            <p:sp>
              <p:nvSpPr>
                <p:cNvPr id="104900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0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84" name="组合 70"/>
              <p:cNvGrpSpPr/>
              <p:nvPr/>
            </p:nvGrpSpPr>
            <p:grpSpPr>
              <a:xfrm>
                <a:off x="7532962" y="2451100"/>
                <a:ext cx="368300" cy="317500"/>
                <a:chOff x="6186488" y="2930526"/>
                <a:chExt cx="368300" cy="317500"/>
              </a:xfrm>
              <a:grpFill/>
            </p:grpSpPr>
            <p:sp>
              <p:nvSpPr>
                <p:cNvPr id="104900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1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1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1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1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338" name=""/>
        <p:cNvGrpSpPr/>
        <p:nvPr/>
      </p:nvGrpSpPr>
      <p:grpSpPr>
        <a:xfrm>
          <a:off x="0" y="0"/>
          <a:ext cx="0" cy="0"/>
          <a:chOff x="0" y="0"/>
          <a:chExt cx="0" cy="0"/>
        </a:xfrm>
      </p:grpSpPr>
      <p:sp>
        <p:nvSpPr>
          <p:cNvPr id="1049131"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sp>
        <p:nvSpPr>
          <p:cNvPr id="1049132"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pic>
        <p:nvPicPr>
          <p:cNvPr id="2097218" name="图片 86"/>
          <p:cNvPicPr>
            <a:picLocks noChangeAspect="1"/>
          </p:cNvPicPr>
          <p:nvPr userDrawn="1"/>
        </p:nvPicPr>
        <p:blipFill rotWithShape="1">
          <a:blip r:embed="rId2" cstate="hqprint"/>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1049133"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dirty="0"/>
          </a:p>
        </p:txBody>
      </p:sp>
      <p:pic>
        <p:nvPicPr>
          <p:cNvPr id="2097219" name="图片 89"/>
          <p:cNvPicPr>
            <a:picLocks noChangeAspect="1"/>
          </p:cNvPicPr>
          <p:nvPr userDrawn="1"/>
        </p:nvPicPr>
        <p:blipFill>
          <a:blip r:embed="rId3" cstate="print"/>
          <a:stretch>
            <a:fillRect/>
          </a:stretch>
        </p:blipFill>
        <p:spPr>
          <a:xfrm>
            <a:off x="7378364" y="252089"/>
            <a:ext cx="1476917"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362" name=""/>
        <p:cNvGrpSpPr/>
        <p:nvPr/>
      </p:nvGrpSpPr>
      <p:grpSpPr>
        <a:xfrm>
          <a:off x="0" y="0"/>
          <a:ext cx="0" cy="0"/>
          <a:chOff x="0" y="0"/>
          <a:chExt cx="0" cy="0"/>
        </a:xfrm>
      </p:grpSpPr>
      <p:pic>
        <p:nvPicPr>
          <p:cNvPr id="2097236"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097237" name="图片 1"/>
          <p:cNvPicPr>
            <a:picLocks noChangeAspect="1"/>
          </p:cNvPicPr>
          <p:nvPr userDrawn="1"/>
        </p:nvPicPr>
        <p:blipFill rotWithShape="1">
          <a:blip r:embed="rId3" cstate="print"/>
          <a:srcRect t="-74" b="12515"/>
          <a:stretch>
            <a:fillRect/>
          </a:stretch>
        </p:blipFill>
        <p:spPr>
          <a:xfrm>
            <a:off x="0" y="0"/>
            <a:ext cx="9143999" cy="4400550"/>
          </a:xfrm>
          <a:prstGeom prst="rect">
            <a:avLst/>
          </a:prstGeom>
        </p:spPr>
      </p:pic>
      <p:sp>
        <p:nvSpPr>
          <p:cNvPr id="1049185"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186"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097238" name="图片 10"/>
          <p:cNvPicPr>
            <a:picLocks noChangeAspect="1"/>
          </p:cNvPicPr>
          <p:nvPr userDrawn="1"/>
        </p:nvPicPr>
        <p:blipFill>
          <a:blip r:embed="rId4" cstate="print"/>
          <a:stretch>
            <a:fillRect/>
          </a:stretch>
        </p:blipFill>
        <p:spPr>
          <a:xfrm>
            <a:off x="7276385" y="142154"/>
            <a:ext cx="1681877" cy="627682"/>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403" name=""/>
        <p:cNvGrpSpPr/>
        <p:nvPr/>
      </p:nvGrpSpPr>
      <p:grpSpPr>
        <a:xfrm>
          <a:off x="0" y="0"/>
          <a:ext cx="0" cy="0"/>
          <a:chOff x="0" y="0"/>
          <a:chExt cx="0" cy="0"/>
        </a:xfrm>
      </p:grpSpPr>
      <p:pic>
        <p:nvPicPr>
          <p:cNvPr id="2097244"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049272"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273"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60"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04" name="组合 20"/>
          <p:cNvGrpSpPr/>
          <p:nvPr userDrawn="1"/>
        </p:nvGrpSpPr>
        <p:grpSpPr>
          <a:xfrm>
            <a:off x="2971129" y="2797003"/>
            <a:ext cx="92015" cy="1263995"/>
            <a:chOff x="4630742" y="2258287"/>
            <a:chExt cx="122686" cy="1263995"/>
          </a:xfrm>
          <a:solidFill>
            <a:schemeClr val="accent4"/>
          </a:solidFill>
        </p:grpSpPr>
        <p:sp>
          <p:nvSpPr>
            <p:cNvPr id="1049274"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61"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3145762"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49275" name="矩形 42"/>
          <p:cNvSpPr/>
          <p:nvPr userDrawn="1"/>
        </p:nvSpPr>
        <p:spPr>
          <a:xfrm>
            <a:off x="635150" y="2752385"/>
            <a:ext cx="1647825" cy="688340"/>
          </a:xfrm>
          <a:prstGeom prst="rect">
            <a:avLst/>
          </a:prstGeom>
        </p:spPr>
        <p:txBody>
          <a:bodyPr wrap="square">
            <a:spAutoFit/>
          </a:bodyPr>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1049276" name="矩形 43"/>
          <p:cNvSpPr/>
          <p:nvPr userDrawn="1"/>
        </p:nvSpPr>
        <p:spPr>
          <a:xfrm>
            <a:off x="722854" y="3595872"/>
            <a:ext cx="1429877" cy="368300"/>
          </a:xfrm>
          <a:prstGeom prst="rect">
            <a:avLst/>
          </a:prstGeom>
        </p:spPr>
        <p:txBody>
          <a:bodyPr wrap="square">
            <a:spAutoFit/>
          </a:bodyPr>
          <a:p>
            <a:pPr lvl="0" algn="dist"/>
            <a:r>
              <a:rPr lang="en-US" altLang="zh-CN" dirty="0">
                <a:solidFill>
                  <a:schemeClr val="bg1"/>
                </a:solidFill>
              </a:rPr>
              <a:t>CONTENTS</a:t>
            </a:r>
            <a:endParaRPr lang="en-US" altLang="zh-CN" dirty="0">
              <a:solidFill>
                <a:schemeClr val="bg1"/>
              </a:solidFill>
            </a:endParaRPr>
          </a:p>
        </p:txBody>
      </p:sp>
      <p:cxnSp>
        <p:nvCxnSpPr>
          <p:cNvPr id="3145763"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45"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2097246"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266" name=""/>
        <p:cNvGrpSpPr/>
        <p:nvPr/>
      </p:nvGrpSpPr>
      <p:grpSpPr>
        <a:xfrm>
          <a:off x="0" y="0"/>
          <a:ext cx="0" cy="0"/>
          <a:chOff x="0" y="0"/>
          <a:chExt cx="0" cy="0"/>
        </a:xfrm>
      </p:grpSpPr>
      <p:sp>
        <p:nvSpPr>
          <p:cNvPr id="1048970" name="矩形 7"/>
          <p:cNvSpPr/>
          <p:nvPr userDrawn="1"/>
        </p:nvSpPr>
        <p:spPr>
          <a:xfrm>
            <a:off x="0" y="0"/>
            <a:ext cx="9144000" cy="6858000"/>
          </a:xfrm>
          <a:prstGeom prst="rect">
            <a:avLst/>
          </a:prstGeom>
          <a:gradFill flip="none" rotWithShape="1">
            <a:gsLst>
              <a:gs pos="0">
                <a:srgbClr val="007E42"/>
              </a:gs>
              <a:gs pos="100000">
                <a:schemeClr val="accent1"/>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189"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48971"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72"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73"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charset="-122"/>
                <a:ea typeface="微软雅黑" panose="020B0503020204020204" charset="-122"/>
              </a:defRPr>
            </a:lvl1pPr>
          </a:lstStyle>
          <a:p>
            <a:pPr lvl="0"/>
            <a:r>
              <a:rPr lang="zh-CN" altLang="en-US" dirty="0"/>
              <a:t>第几部分 </a:t>
            </a:r>
            <a:r>
              <a:rPr lang="zh-CN" altLang="en-US" dirty="0" smtClean="0"/>
              <a:t>▶</a:t>
            </a:r>
            <a:endParaRPr lang="zh-CN" altLang="en-US" dirty="0"/>
          </a:p>
        </p:txBody>
      </p:sp>
      <p:sp>
        <p:nvSpPr>
          <p:cNvPr id="1048974"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048975"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1048976"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lnSpc>
                <a:spcPct val="130000"/>
              </a:lnSpc>
            </a:pPr>
            <a:endParaRPr lang="zh-CN" altLang="en-US" sz="1350">
              <a:cs typeface="+mn-ea"/>
            </a:endParaRPr>
          </a:p>
        </p:txBody>
      </p:sp>
      <p:grpSp>
        <p:nvGrpSpPr>
          <p:cNvPr id="267" name="组合 114"/>
          <p:cNvGrpSpPr/>
          <p:nvPr userDrawn="1"/>
        </p:nvGrpSpPr>
        <p:grpSpPr>
          <a:xfrm>
            <a:off x="513500" y="6423435"/>
            <a:ext cx="1436744" cy="208321"/>
            <a:chOff x="598941" y="6399999"/>
            <a:chExt cx="2542613" cy="276499"/>
          </a:xfrm>
          <a:solidFill>
            <a:schemeClr val="accent3"/>
          </a:solidFill>
        </p:grpSpPr>
        <p:grpSp>
          <p:nvGrpSpPr>
            <p:cNvPr id="268" name="组合 116"/>
            <p:cNvGrpSpPr/>
            <p:nvPr/>
          </p:nvGrpSpPr>
          <p:grpSpPr>
            <a:xfrm>
              <a:off x="2055693" y="6402621"/>
              <a:ext cx="1085861" cy="270805"/>
              <a:chOff x="10340336" y="2247899"/>
              <a:chExt cx="2724438" cy="679451"/>
            </a:xfrm>
            <a:grpFill/>
          </p:grpSpPr>
          <p:sp>
            <p:nvSpPr>
              <p:cNvPr id="104897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7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69" name="组合 135"/>
              <p:cNvGrpSpPr/>
              <p:nvPr/>
            </p:nvGrpSpPr>
            <p:grpSpPr>
              <a:xfrm>
                <a:off x="10340336" y="2247899"/>
                <a:ext cx="547688" cy="679451"/>
                <a:chOff x="5548313" y="2084388"/>
                <a:chExt cx="547688" cy="679451"/>
              </a:xfrm>
              <a:grpFill/>
            </p:grpSpPr>
            <p:sp>
              <p:nvSpPr>
                <p:cNvPr id="104897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8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0" name="组合 136"/>
              <p:cNvGrpSpPr/>
              <p:nvPr/>
            </p:nvGrpSpPr>
            <p:grpSpPr>
              <a:xfrm>
                <a:off x="11192276" y="2400300"/>
                <a:ext cx="322175" cy="373063"/>
                <a:chOff x="3792874" y="3138488"/>
                <a:chExt cx="322175" cy="373063"/>
              </a:xfrm>
              <a:grpFill/>
            </p:grpSpPr>
            <p:sp>
              <p:nvSpPr>
                <p:cNvPr id="104898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8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8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71" name="组合 117"/>
            <p:cNvGrpSpPr/>
            <p:nvPr/>
          </p:nvGrpSpPr>
          <p:grpSpPr>
            <a:xfrm>
              <a:off x="598941" y="6399999"/>
              <a:ext cx="1102619" cy="276499"/>
              <a:chOff x="6738929" y="2270918"/>
              <a:chExt cx="2766486" cy="693738"/>
            </a:xfrm>
            <a:grpFill/>
          </p:grpSpPr>
          <p:grpSp>
            <p:nvGrpSpPr>
              <p:cNvPr id="272" name="组合 118"/>
              <p:cNvGrpSpPr/>
              <p:nvPr/>
            </p:nvGrpSpPr>
            <p:grpSpPr>
              <a:xfrm>
                <a:off x="8180494" y="2355056"/>
                <a:ext cx="484188" cy="509588"/>
                <a:chOff x="6113463" y="3541713"/>
                <a:chExt cx="484188" cy="509588"/>
              </a:xfrm>
              <a:grpFill/>
            </p:grpSpPr>
            <p:sp>
              <p:nvSpPr>
                <p:cNvPr id="104898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8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3" name="组合 120"/>
              <p:cNvGrpSpPr/>
              <p:nvPr/>
            </p:nvGrpSpPr>
            <p:grpSpPr>
              <a:xfrm>
                <a:off x="6738929" y="2270918"/>
                <a:ext cx="549275" cy="693738"/>
                <a:chOff x="6108700" y="2066926"/>
                <a:chExt cx="549275" cy="693738"/>
              </a:xfrm>
              <a:grpFill/>
            </p:grpSpPr>
            <p:sp>
              <p:nvSpPr>
                <p:cNvPr id="104898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8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74" name="组合 123"/>
              <p:cNvGrpSpPr/>
              <p:nvPr/>
            </p:nvGrpSpPr>
            <p:grpSpPr>
              <a:xfrm>
                <a:off x="7532962" y="2451100"/>
                <a:ext cx="368300" cy="317500"/>
                <a:chOff x="6186488" y="2930526"/>
                <a:chExt cx="368300" cy="317500"/>
              </a:xfrm>
              <a:grpFill/>
            </p:grpSpPr>
            <p:sp>
              <p:nvSpPr>
                <p:cNvPr id="104898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8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9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90"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232" name=""/>
        <p:cNvGrpSpPr/>
        <p:nvPr/>
      </p:nvGrpSpPr>
      <p:grpSpPr>
        <a:xfrm>
          <a:off x="0" y="0"/>
          <a:ext cx="0" cy="0"/>
          <a:chOff x="0" y="0"/>
          <a:chExt cx="0" cy="0"/>
        </a:xfrm>
      </p:grpSpPr>
      <p:cxnSp>
        <p:nvCxnSpPr>
          <p:cNvPr id="3145736"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48890"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8891"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sp>
        <p:nvSpPr>
          <p:cNvPr id="1048892" name="标题 11"/>
          <p:cNvSpPr>
            <a:spLocks noGrp="1"/>
          </p:cNvSpPr>
          <p:nvPr>
            <p:ph type="title"/>
          </p:nvPr>
        </p:nvSpPr>
        <p:spPr>
          <a:xfrm>
            <a:off x="1204913" y="40150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8893"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8894"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sp>
        <p:nvSpPr>
          <p:cNvPr id="1048895"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grpSp>
        <p:nvGrpSpPr>
          <p:cNvPr id="233" name="组合 55"/>
          <p:cNvGrpSpPr/>
          <p:nvPr userDrawn="1"/>
        </p:nvGrpSpPr>
        <p:grpSpPr>
          <a:xfrm>
            <a:off x="449206" y="6399999"/>
            <a:ext cx="1906960" cy="276499"/>
            <a:chOff x="598941" y="6399999"/>
            <a:chExt cx="2542613" cy="276499"/>
          </a:xfrm>
          <a:solidFill>
            <a:schemeClr val="bg1"/>
          </a:solidFill>
        </p:grpSpPr>
        <p:grpSp>
          <p:nvGrpSpPr>
            <p:cNvPr id="234" name="组合 32"/>
            <p:cNvGrpSpPr/>
            <p:nvPr/>
          </p:nvGrpSpPr>
          <p:grpSpPr>
            <a:xfrm>
              <a:off x="2055693" y="6402621"/>
              <a:ext cx="1085861" cy="270805"/>
              <a:chOff x="10340336" y="2247899"/>
              <a:chExt cx="2724438" cy="679451"/>
            </a:xfrm>
            <a:grpFill/>
          </p:grpSpPr>
          <p:sp>
            <p:nvSpPr>
              <p:cNvPr id="104889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89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35" name="组合 48"/>
              <p:cNvGrpSpPr/>
              <p:nvPr/>
            </p:nvGrpSpPr>
            <p:grpSpPr>
              <a:xfrm>
                <a:off x="10340336" y="2247899"/>
                <a:ext cx="547688" cy="679451"/>
                <a:chOff x="5548313" y="2084388"/>
                <a:chExt cx="547688" cy="679451"/>
              </a:xfrm>
              <a:grpFill/>
            </p:grpSpPr>
            <p:sp>
              <p:nvSpPr>
                <p:cNvPr id="104889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89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6" name="组合 49"/>
              <p:cNvGrpSpPr/>
              <p:nvPr/>
            </p:nvGrpSpPr>
            <p:grpSpPr>
              <a:xfrm>
                <a:off x="11192276" y="2400300"/>
                <a:ext cx="322175" cy="373063"/>
                <a:chOff x="3792874" y="3138488"/>
                <a:chExt cx="322175" cy="373063"/>
              </a:xfrm>
              <a:grpFill/>
            </p:grpSpPr>
            <p:sp>
              <p:nvSpPr>
                <p:cNvPr id="104890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0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0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37" name="组合 33"/>
            <p:cNvGrpSpPr/>
            <p:nvPr/>
          </p:nvGrpSpPr>
          <p:grpSpPr>
            <a:xfrm>
              <a:off x="598941" y="6399999"/>
              <a:ext cx="1102619" cy="276499"/>
              <a:chOff x="6738929" y="2270918"/>
              <a:chExt cx="2766486" cy="693738"/>
            </a:xfrm>
            <a:grpFill/>
          </p:grpSpPr>
          <p:grpSp>
            <p:nvGrpSpPr>
              <p:cNvPr id="238" name="组合 34"/>
              <p:cNvGrpSpPr/>
              <p:nvPr/>
            </p:nvGrpSpPr>
            <p:grpSpPr>
              <a:xfrm>
                <a:off x="8180494" y="2355056"/>
                <a:ext cx="484188" cy="509588"/>
                <a:chOff x="6113463" y="3541713"/>
                <a:chExt cx="484188" cy="509588"/>
              </a:xfrm>
              <a:grpFill/>
            </p:grpSpPr>
            <p:sp>
              <p:nvSpPr>
                <p:cNvPr id="104890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0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39" name="组合 35"/>
              <p:cNvGrpSpPr/>
              <p:nvPr/>
            </p:nvGrpSpPr>
            <p:grpSpPr>
              <a:xfrm>
                <a:off x="6738929" y="2270918"/>
                <a:ext cx="549275" cy="693738"/>
                <a:chOff x="6108700" y="2066926"/>
                <a:chExt cx="549275" cy="693738"/>
              </a:xfrm>
              <a:grpFill/>
            </p:grpSpPr>
            <p:sp>
              <p:nvSpPr>
                <p:cNvPr id="104890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0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40" name="组合 36"/>
              <p:cNvGrpSpPr/>
              <p:nvPr/>
            </p:nvGrpSpPr>
            <p:grpSpPr>
              <a:xfrm>
                <a:off x="7532962" y="2451100"/>
                <a:ext cx="368300" cy="317500"/>
                <a:chOff x="6186488" y="2930526"/>
                <a:chExt cx="368300" cy="317500"/>
              </a:xfrm>
              <a:grpFill/>
            </p:grpSpPr>
            <p:sp>
              <p:nvSpPr>
                <p:cNvPr id="104890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0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0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1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1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83"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3145737"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38"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350" name=""/>
        <p:cNvGrpSpPr/>
        <p:nvPr/>
      </p:nvGrpSpPr>
      <p:grpSpPr>
        <a:xfrm>
          <a:off x="0" y="0"/>
          <a:ext cx="0" cy="0"/>
          <a:chOff x="0" y="0"/>
          <a:chExt cx="0" cy="0"/>
        </a:xfrm>
      </p:grpSpPr>
      <p:sp>
        <p:nvSpPr>
          <p:cNvPr id="1049159"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160"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pic>
        <p:nvPicPr>
          <p:cNvPr id="2097229"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3145750"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314" name=""/>
        <p:cNvGrpSpPr/>
        <p:nvPr/>
      </p:nvGrpSpPr>
      <p:grpSpPr>
        <a:xfrm>
          <a:off x="0" y="0"/>
          <a:ext cx="0" cy="0"/>
          <a:chOff x="0" y="0"/>
          <a:chExt cx="0" cy="0"/>
        </a:xfrm>
      </p:grpSpPr>
      <p:sp>
        <p:nvSpPr>
          <p:cNvPr id="1049071"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072"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sz="1350" dirty="0"/>
          </a:p>
        </p:txBody>
      </p:sp>
      <p:sp>
        <p:nvSpPr>
          <p:cNvPr id="1049073"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74"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75"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076"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cs typeface="+mn-ea"/>
              <a:sym typeface="+mn-lt"/>
            </a:endParaRPr>
          </a:p>
        </p:txBody>
      </p:sp>
      <p:sp>
        <p:nvSpPr>
          <p:cNvPr id="1049077" name="标题 47"/>
          <p:cNvSpPr>
            <a:spLocks noGrp="1"/>
          </p:cNvSpPr>
          <p:nvPr>
            <p:ph type="title" hasCustomPrompt="1"/>
          </p:nvPr>
        </p:nvSpPr>
        <p:spPr>
          <a:xfrm>
            <a:off x="472814" y="2764736"/>
            <a:ext cx="5291969" cy="904241"/>
          </a:xfrm>
          <a:prstGeom prst="rect">
            <a:avLst/>
          </a:prstGeom>
          <a:noFill/>
        </p:spPr>
        <p:txBody>
          <a:bodyPr wrap="square" lIns="0" rtlCol="0">
            <a:spAutoFit/>
          </a:bodyPr>
          <a:lstStyle>
            <a:lvl1pPr>
              <a:lnSpc>
                <a:spcPct val="100000"/>
              </a:lnSpc>
              <a:defRPr lang="zh-CN" altLang="en-US" sz="27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049078" name="文本占位符 87"/>
          <p:cNvSpPr>
            <a:spLocks noGrp="1"/>
          </p:cNvSpPr>
          <p:nvPr>
            <p:ph type="body" sz="quarter" idx="13" hasCustomPrompt="1"/>
          </p:nvPr>
        </p:nvSpPr>
        <p:spPr>
          <a:xfrm>
            <a:off x="491032" y="2352090"/>
            <a:ext cx="3865939" cy="205740"/>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049079" name="文本占位符 53"/>
          <p:cNvSpPr>
            <a:spLocks noGrp="1"/>
          </p:cNvSpPr>
          <p:nvPr>
            <p:ph type="body" sz="quarter" idx="16" hasCustomPrompt="1"/>
          </p:nvPr>
        </p:nvSpPr>
        <p:spPr>
          <a:xfrm>
            <a:off x="491729" y="4340019"/>
            <a:ext cx="3049021" cy="27305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049080"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p>
            <a:pPr algn="l">
              <a:lnSpc>
                <a:spcPct val="130000"/>
              </a:lnSpc>
            </a:pPr>
            <a:r>
              <a:rPr lang="en-US" altLang="zh-CN" b="1" i="0" spc="100" dirty="0" smtClean="0">
                <a:solidFill>
                  <a:schemeClr val="accent3"/>
                </a:solidFill>
                <a:latin typeface="+mn-ea"/>
              </a:rPr>
              <a:t>◀ BIT</a:t>
            </a:r>
            <a:r>
              <a:rPr lang="en-US" altLang="zh-CN" b="1" i="0" spc="100" baseline="0" dirty="0" smtClean="0">
                <a:solidFill>
                  <a:schemeClr val="accent3"/>
                </a:solidFill>
                <a:latin typeface="+mn-ea"/>
              </a:rPr>
              <a:t> </a:t>
            </a:r>
            <a:r>
              <a:rPr lang="en-US" altLang="zh-CN" b="1" i="0" spc="100" dirty="0" smtClean="0">
                <a:solidFill>
                  <a:schemeClr val="accent3"/>
                </a:solidFill>
                <a:latin typeface="+mn-ea"/>
              </a:rPr>
              <a:t>▶</a:t>
            </a:r>
            <a:endParaRPr lang="zh-CN" altLang="en-US" b="1" i="0" spc="100" dirty="0">
              <a:solidFill>
                <a:schemeClr val="accent3"/>
              </a:solidFill>
              <a:latin typeface="+mn-ea"/>
            </a:endParaRPr>
          </a:p>
        </p:txBody>
      </p:sp>
      <p:pic>
        <p:nvPicPr>
          <p:cNvPr id="2097203"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97204"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315" name="组合 23"/>
          <p:cNvGrpSpPr/>
          <p:nvPr userDrawn="1"/>
        </p:nvGrpSpPr>
        <p:grpSpPr>
          <a:xfrm>
            <a:off x="503526" y="6083135"/>
            <a:ext cx="1906960" cy="276499"/>
            <a:chOff x="598941" y="6399999"/>
            <a:chExt cx="2542613" cy="276499"/>
          </a:xfrm>
          <a:solidFill>
            <a:schemeClr val="bg1">
              <a:lumMod val="65000"/>
            </a:schemeClr>
          </a:solidFill>
        </p:grpSpPr>
        <p:grpSp>
          <p:nvGrpSpPr>
            <p:cNvPr id="316" name="组合 24"/>
            <p:cNvGrpSpPr/>
            <p:nvPr/>
          </p:nvGrpSpPr>
          <p:grpSpPr>
            <a:xfrm>
              <a:off x="2055693" y="6402621"/>
              <a:ext cx="1085861" cy="270805"/>
              <a:chOff x="10340336" y="2247899"/>
              <a:chExt cx="2724438" cy="679451"/>
            </a:xfrm>
            <a:grpFill/>
          </p:grpSpPr>
          <p:sp>
            <p:nvSpPr>
              <p:cNvPr id="10490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17" name="组合 40"/>
              <p:cNvGrpSpPr/>
              <p:nvPr/>
            </p:nvGrpSpPr>
            <p:grpSpPr>
              <a:xfrm>
                <a:off x="10340336" y="2247899"/>
                <a:ext cx="547688" cy="679451"/>
                <a:chOff x="5548313" y="2084388"/>
                <a:chExt cx="547688" cy="679451"/>
              </a:xfrm>
              <a:grpFill/>
            </p:grpSpPr>
            <p:sp>
              <p:nvSpPr>
                <p:cNvPr id="104908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8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8" name="组合 41"/>
              <p:cNvGrpSpPr/>
              <p:nvPr/>
            </p:nvGrpSpPr>
            <p:grpSpPr>
              <a:xfrm>
                <a:off x="11192276" y="2400300"/>
                <a:ext cx="322175" cy="373063"/>
                <a:chOff x="3792874" y="3138488"/>
                <a:chExt cx="322175" cy="373063"/>
              </a:xfrm>
              <a:grpFill/>
            </p:grpSpPr>
            <p:sp>
              <p:nvSpPr>
                <p:cNvPr id="10490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19" name="组合 25"/>
            <p:cNvGrpSpPr/>
            <p:nvPr/>
          </p:nvGrpSpPr>
          <p:grpSpPr>
            <a:xfrm>
              <a:off x="598941" y="6399999"/>
              <a:ext cx="1102619" cy="276499"/>
              <a:chOff x="6738929" y="2270918"/>
              <a:chExt cx="2766486" cy="693738"/>
            </a:xfrm>
            <a:grpFill/>
          </p:grpSpPr>
          <p:grpSp>
            <p:nvGrpSpPr>
              <p:cNvPr id="320" name="组合 26"/>
              <p:cNvGrpSpPr/>
              <p:nvPr/>
            </p:nvGrpSpPr>
            <p:grpSpPr>
              <a:xfrm>
                <a:off x="8180494" y="2355056"/>
                <a:ext cx="484188" cy="509588"/>
                <a:chOff x="6113463" y="3541713"/>
                <a:chExt cx="484188" cy="509588"/>
              </a:xfrm>
              <a:grpFill/>
            </p:grpSpPr>
            <p:sp>
              <p:nvSpPr>
                <p:cNvPr id="104908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8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1" name="组合 27"/>
              <p:cNvGrpSpPr/>
              <p:nvPr/>
            </p:nvGrpSpPr>
            <p:grpSpPr>
              <a:xfrm>
                <a:off x="6738929" y="2270918"/>
                <a:ext cx="549275" cy="693738"/>
                <a:chOff x="6108700" y="2066926"/>
                <a:chExt cx="549275" cy="693738"/>
              </a:xfrm>
              <a:grpFill/>
            </p:grpSpPr>
            <p:sp>
              <p:nvSpPr>
                <p:cNvPr id="104909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9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22" name="组合 28"/>
              <p:cNvGrpSpPr/>
              <p:nvPr/>
            </p:nvGrpSpPr>
            <p:grpSpPr>
              <a:xfrm>
                <a:off x="7532962" y="2451100"/>
                <a:ext cx="368300" cy="317500"/>
                <a:chOff x="6186488" y="2930526"/>
                <a:chExt cx="368300" cy="317500"/>
              </a:xfrm>
              <a:grpFill/>
            </p:grpSpPr>
            <p:sp>
              <p:nvSpPr>
                <p:cNvPr id="104909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9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9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9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9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373" name=""/>
        <p:cNvGrpSpPr/>
        <p:nvPr/>
      </p:nvGrpSpPr>
      <p:grpSpPr>
        <a:xfrm>
          <a:off x="0" y="0"/>
          <a:ext cx="0" cy="0"/>
          <a:chOff x="0" y="0"/>
          <a:chExt cx="0" cy="0"/>
        </a:xfrm>
      </p:grpSpPr>
      <p:sp>
        <p:nvSpPr>
          <p:cNvPr id="1049214" name="标题 11"/>
          <p:cNvSpPr>
            <a:spLocks noGrp="1"/>
          </p:cNvSpPr>
          <p:nvPr>
            <p:ph type="title"/>
          </p:nvPr>
        </p:nvSpPr>
        <p:spPr>
          <a:xfrm>
            <a:off x="433388"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9215"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374" name="组合 55"/>
          <p:cNvGrpSpPr/>
          <p:nvPr userDrawn="1"/>
        </p:nvGrpSpPr>
        <p:grpSpPr>
          <a:xfrm>
            <a:off x="449206" y="6399999"/>
            <a:ext cx="1906960" cy="276499"/>
            <a:chOff x="598941" y="6399999"/>
            <a:chExt cx="2542613" cy="276499"/>
          </a:xfrm>
          <a:solidFill>
            <a:schemeClr val="accent3"/>
          </a:solidFill>
        </p:grpSpPr>
        <p:grpSp>
          <p:nvGrpSpPr>
            <p:cNvPr id="375" name="组合 32"/>
            <p:cNvGrpSpPr/>
            <p:nvPr/>
          </p:nvGrpSpPr>
          <p:grpSpPr>
            <a:xfrm>
              <a:off x="2055693" y="6402621"/>
              <a:ext cx="1085861" cy="270805"/>
              <a:chOff x="10340336" y="2247899"/>
              <a:chExt cx="2724438" cy="679451"/>
            </a:xfrm>
            <a:grpFill/>
          </p:grpSpPr>
          <p:sp>
            <p:nvSpPr>
              <p:cNvPr id="104921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1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76" name="组合 48"/>
              <p:cNvGrpSpPr/>
              <p:nvPr/>
            </p:nvGrpSpPr>
            <p:grpSpPr>
              <a:xfrm>
                <a:off x="10340336" y="2247899"/>
                <a:ext cx="547688" cy="679451"/>
                <a:chOff x="5548313" y="2084388"/>
                <a:chExt cx="547688" cy="679451"/>
              </a:xfrm>
              <a:grpFill/>
            </p:grpSpPr>
            <p:sp>
              <p:nvSpPr>
                <p:cNvPr id="104921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1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77" name="组合 49"/>
              <p:cNvGrpSpPr/>
              <p:nvPr/>
            </p:nvGrpSpPr>
            <p:grpSpPr>
              <a:xfrm>
                <a:off x="11192276" y="2400300"/>
                <a:ext cx="322175" cy="373063"/>
                <a:chOff x="3792874" y="3138488"/>
                <a:chExt cx="322175" cy="373063"/>
              </a:xfrm>
              <a:grpFill/>
            </p:grpSpPr>
            <p:sp>
              <p:nvSpPr>
                <p:cNvPr id="104922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2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2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78" name="组合 33"/>
            <p:cNvGrpSpPr/>
            <p:nvPr/>
          </p:nvGrpSpPr>
          <p:grpSpPr>
            <a:xfrm>
              <a:off x="598941" y="6399999"/>
              <a:ext cx="1102619" cy="276499"/>
              <a:chOff x="6738929" y="2270918"/>
              <a:chExt cx="2766486" cy="693738"/>
            </a:xfrm>
            <a:grpFill/>
          </p:grpSpPr>
          <p:grpSp>
            <p:nvGrpSpPr>
              <p:cNvPr id="379" name="组合 34"/>
              <p:cNvGrpSpPr/>
              <p:nvPr/>
            </p:nvGrpSpPr>
            <p:grpSpPr>
              <a:xfrm>
                <a:off x="8180494" y="2355056"/>
                <a:ext cx="484188" cy="509588"/>
                <a:chOff x="6113463" y="3541713"/>
                <a:chExt cx="484188" cy="509588"/>
              </a:xfrm>
              <a:grpFill/>
            </p:grpSpPr>
            <p:sp>
              <p:nvSpPr>
                <p:cNvPr id="104922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2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80" name="组合 35"/>
              <p:cNvGrpSpPr/>
              <p:nvPr/>
            </p:nvGrpSpPr>
            <p:grpSpPr>
              <a:xfrm>
                <a:off x="6738929" y="2270918"/>
                <a:ext cx="549275" cy="693738"/>
                <a:chOff x="6108700" y="2066926"/>
                <a:chExt cx="549275" cy="693738"/>
              </a:xfrm>
              <a:grpFill/>
            </p:grpSpPr>
            <p:sp>
              <p:nvSpPr>
                <p:cNvPr id="104922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2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81" name="组合 36"/>
              <p:cNvGrpSpPr/>
              <p:nvPr/>
            </p:nvGrpSpPr>
            <p:grpSpPr>
              <a:xfrm>
                <a:off x="7532962" y="2451100"/>
                <a:ext cx="368300" cy="317500"/>
                <a:chOff x="6186488" y="2930526"/>
                <a:chExt cx="368300" cy="317500"/>
              </a:xfrm>
              <a:grpFill/>
            </p:grpSpPr>
            <p:sp>
              <p:nvSpPr>
                <p:cNvPr id="10492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240"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382" name="组合 1"/>
          <p:cNvGrpSpPr/>
          <p:nvPr userDrawn="1"/>
        </p:nvGrpSpPr>
        <p:grpSpPr>
          <a:xfrm>
            <a:off x="-7143" y="122428"/>
            <a:ext cx="419946" cy="699303"/>
            <a:chOff x="-9524" y="122428"/>
            <a:chExt cx="559928" cy="699303"/>
          </a:xfrm>
        </p:grpSpPr>
        <p:sp>
          <p:nvSpPr>
            <p:cNvPr id="1049232"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9233"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cxnSp>
        <p:nvCxnSpPr>
          <p:cNvPr id="3145756"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234"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3145757"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265" name=""/>
        <p:cNvGrpSpPr/>
        <p:nvPr/>
      </p:nvGrpSpPr>
      <p:grpSpPr>
        <a:xfrm>
          <a:off x="0" y="0"/>
          <a:ext cx="0" cy="0"/>
          <a:chOff x="0" y="0"/>
          <a:chExt cx="0" cy="0"/>
        </a:xfrm>
      </p:grpSpPr>
      <p:sp>
        <p:nvSpPr>
          <p:cNvPr id="1048968"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188"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1048969"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305" name=""/>
        <p:cNvGrpSpPr/>
        <p:nvPr/>
      </p:nvGrpSpPr>
      <p:grpSpPr>
        <a:xfrm>
          <a:off x="0" y="0"/>
          <a:ext cx="0" cy="0"/>
          <a:chOff x="0" y="0"/>
          <a:chExt cx="0" cy="0"/>
        </a:xfrm>
      </p:grpSpPr>
      <p:sp>
        <p:nvSpPr>
          <p:cNvPr id="1049051"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p>
            <a:pPr algn="ctr">
              <a:lnSpc>
                <a:spcPct val="120000"/>
              </a:lnSpc>
            </a:pPr>
            <a:endParaRPr lang="zh-CN" altLang="en-US" sz="1350" dirty="0">
              <a:cs typeface="+mn-ea"/>
              <a:sym typeface="+mn-lt"/>
            </a:endParaRPr>
          </a:p>
        </p:txBody>
      </p:sp>
      <p:sp>
        <p:nvSpPr>
          <p:cNvPr id="1049052"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lnSpc>
                <a:spcPct val="120000"/>
              </a:lnSpc>
            </a:pPr>
            <a:endParaRPr lang="zh-CN" altLang="en-US" sz="1350">
              <a:cs typeface="+mn-ea"/>
              <a:sym typeface="+mn-lt"/>
            </a:endParaRPr>
          </a:p>
        </p:txBody>
      </p:sp>
      <p:sp>
        <p:nvSpPr>
          <p:cNvPr id="1049053" name="文本框 7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306" name="组合 71"/>
          <p:cNvGrpSpPr/>
          <p:nvPr userDrawn="1"/>
        </p:nvGrpSpPr>
        <p:grpSpPr>
          <a:xfrm>
            <a:off x="449206" y="6399999"/>
            <a:ext cx="1906960" cy="276499"/>
            <a:chOff x="598941" y="6399999"/>
            <a:chExt cx="2542613" cy="276499"/>
          </a:xfrm>
          <a:solidFill>
            <a:schemeClr val="accent3"/>
          </a:solidFill>
        </p:grpSpPr>
        <p:grpSp>
          <p:nvGrpSpPr>
            <p:cNvPr id="307" name="组合 72"/>
            <p:cNvGrpSpPr/>
            <p:nvPr/>
          </p:nvGrpSpPr>
          <p:grpSpPr>
            <a:xfrm>
              <a:off x="2055693" y="6402621"/>
              <a:ext cx="1085861" cy="270805"/>
              <a:chOff x="10340336" y="2247899"/>
              <a:chExt cx="2724438" cy="679451"/>
            </a:xfrm>
            <a:grpFill/>
          </p:grpSpPr>
          <p:sp>
            <p:nvSpPr>
              <p:cNvPr id="104905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5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08" name="组合 88"/>
              <p:cNvGrpSpPr/>
              <p:nvPr/>
            </p:nvGrpSpPr>
            <p:grpSpPr>
              <a:xfrm>
                <a:off x="10340336" y="2247899"/>
                <a:ext cx="547688" cy="679451"/>
                <a:chOff x="5548313" y="2084388"/>
                <a:chExt cx="547688" cy="679451"/>
              </a:xfrm>
              <a:grpFill/>
            </p:grpSpPr>
            <p:sp>
              <p:nvSpPr>
                <p:cNvPr id="10490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9" name="组合 89"/>
              <p:cNvGrpSpPr/>
              <p:nvPr/>
            </p:nvGrpSpPr>
            <p:grpSpPr>
              <a:xfrm>
                <a:off x="11192276" y="2400300"/>
                <a:ext cx="322175" cy="373063"/>
                <a:chOff x="3792874" y="3138488"/>
                <a:chExt cx="322175" cy="373063"/>
              </a:xfrm>
              <a:grpFill/>
            </p:grpSpPr>
            <p:sp>
              <p:nvSpPr>
                <p:cNvPr id="104905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5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6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10" name="组合 73"/>
            <p:cNvGrpSpPr/>
            <p:nvPr/>
          </p:nvGrpSpPr>
          <p:grpSpPr>
            <a:xfrm>
              <a:off x="598941" y="6399999"/>
              <a:ext cx="1102619" cy="276499"/>
              <a:chOff x="6738929" y="2270918"/>
              <a:chExt cx="2766486" cy="693738"/>
            </a:xfrm>
            <a:grpFill/>
          </p:grpSpPr>
          <p:grpSp>
            <p:nvGrpSpPr>
              <p:cNvPr id="311" name="组合 74"/>
              <p:cNvGrpSpPr/>
              <p:nvPr/>
            </p:nvGrpSpPr>
            <p:grpSpPr>
              <a:xfrm>
                <a:off x="8180494" y="2355056"/>
                <a:ext cx="484188" cy="509588"/>
                <a:chOff x="6113463" y="3541713"/>
                <a:chExt cx="484188" cy="509588"/>
              </a:xfrm>
              <a:grpFill/>
            </p:grpSpPr>
            <p:sp>
              <p:nvSpPr>
                <p:cNvPr id="104906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6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2" name="组合 75"/>
              <p:cNvGrpSpPr/>
              <p:nvPr/>
            </p:nvGrpSpPr>
            <p:grpSpPr>
              <a:xfrm>
                <a:off x="6738929" y="2270918"/>
                <a:ext cx="549275" cy="693738"/>
                <a:chOff x="6108700" y="2066926"/>
                <a:chExt cx="549275" cy="693738"/>
              </a:xfrm>
              <a:grpFill/>
            </p:grpSpPr>
            <p:sp>
              <p:nvSpPr>
                <p:cNvPr id="104906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6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13" name="组合 76"/>
              <p:cNvGrpSpPr/>
              <p:nvPr/>
            </p:nvGrpSpPr>
            <p:grpSpPr>
              <a:xfrm>
                <a:off x="7532962" y="2451100"/>
                <a:ext cx="368300" cy="317500"/>
                <a:chOff x="6186488" y="2930526"/>
                <a:chExt cx="368300" cy="317500"/>
              </a:xfrm>
              <a:grpFill/>
            </p:grpSpPr>
            <p:sp>
              <p:nvSpPr>
                <p:cNvPr id="104906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6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6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6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6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cxnSp>
        <p:nvCxnSpPr>
          <p:cNvPr id="3145743"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9070" name="标题 11"/>
          <p:cNvSpPr>
            <a:spLocks noGrp="1"/>
          </p:cNvSpPr>
          <p:nvPr>
            <p:ph type="title"/>
          </p:nvPr>
        </p:nvSpPr>
        <p:spPr>
          <a:xfrm>
            <a:off x="711994"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pic>
        <p:nvPicPr>
          <p:cNvPr id="2097202"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323" name=""/>
        <p:cNvGrpSpPr/>
        <p:nvPr/>
      </p:nvGrpSpPr>
      <p:grpSpPr>
        <a:xfrm>
          <a:off x="0" y="0"/>
          <a:ext cx="0" cy="0"/>
          <a:chOff x="0" y="0"/>
          <a:chExt cx="0" cy="0"/>
        </a:xfrm>
      </p:grpSpPr>
      <p:sp>
        <p:nvSpPr>
          <p:cNvPr id="1049097"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p>
            <a:pPr algn="ctr">
              <a:lnSpc>
                <a:spcPct val="120000"/>
              </a:lnSpc>
            </a:pPr>
            <a:endParaRPr lang="zh-CN" altLang="en-US" sz="1350" dirty="0">
              <a:cs typeface="+mn-ea"/>
              <a:sym typeface="+mn-lt"/>
            </a:endParaRPr>
          </a:p>
        </p:txBody>
      </p:sp>
      <p:sp>
        <p:nvSpPr>
          <p:cNvPr id="1049098" name="文本框 7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205"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361" name=""/>
        <p:cNvGrpSpPr/>
        <p:nvPr/>
      </p:nvGrpSpPr>
      <p:grpSpPr>
        <a:xfrm>
          <a:off x="0" y="0"/>
          <a:ext cx="0" cy="0"/>
          <a:chOff x="0" y="0"/>
          <a:chExt cx="0" cy="0"/>
        </a:xfrm>
      </p:grpSpPr>
      <p:cxnSp>
        <p:nvCxnSpPr>
          <p:cNvPr id="3145753"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180"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181"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dirty="0"/>
          </a:p>
        </p:txBody>
      </p:sp>
      <p:sp>
        <p:nvSpPr>
          <p:cNvPr id="1049182" name="标题 11"/>
          <p:cNvSpPr>
            <a:spLocks noGrp="1"/>
          </p:cNvSpPr>
          <p:nvPr>
            <p:ph type="title"/>
          </p:nvPr>
        </p:nvSpPr>
        <p:spPr>
          <a:xfrm>
            <a:off x="1204913" y="40150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9183"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184"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3145754"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34"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p:spPr>
      </p:pic>
      <p:pic>
        <p:nvPicPr>
          <p:cNvPr id="2097235"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383" name=""/>
        <p:cNvGrpSpPr/>
        <p:nvPr/>
      </p:nvGrpSpPr>
      <p:grpSpPr>
        <a:xfrm>
          <a:off x="0" y="0"/>
          <a:ext cx="0" cy="0"/>
          <a:chOff x="0" y="0"/>
          <a:chExt cx="0" cy="0"/>
        </a:xfrm>
      </p:grpSpPr>
      <p:cxnSp>
        <p:nvCxnSpPr>
          <p:cNvPr id="3145758"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9235"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pPr>
            <a:endParaRPr lang="zh-CN" altLang="en-US" sz="1350"/>
          </a:p>
        </p:txBody>
      </p:sp>
      <p:sp>
        <p:nvSpPr>
          <p:cNvPr id="1049236"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3145759"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41"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244" name=""/>
        <p:cNvGrpSpPr/>
        <p:nvPr/>
      </p:nvGrpSpPr>
      <p:grpSpPr>
        <a:xfrm>
          <a:off x="0" y="0"/>
          <a:ext cx="0" cy="0"/>
          <a:chOff x="0" y="0"/>
          <a:chExt cx="0" cy="0"/>
        </a:xfrm>
      </p:grpSpPr>
      <p:sp>
        <p:nvSpPr>
          <p:cNvPr id="1048917" name="标题 11"/>
          <p:cNvSpPr>
            <a:spLocks noGrp="1"/>
          </p:cNvSpPr>
          <p:nvPr>
            <p:ph type="title"/>
          </p:nvPr>
        </p:nvSpPr>
        <p:spPr>
          <a:xfrm>
            <a:off x="562397" y="306252"/>
            <a:ext cx="6482886" cy="365761"/>
          </a:xfrm>
          <a:noFill/>
          <a:ln>
            <a:noFill/>
          </a:ln>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1048918" name="文本框 5"/>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245" name="组合 55"/>
          <p:cNvGrpSpPr/>
          <p:nvPr userDrawn="1"/>
        </p:nvGrpSpPr>
        <p:grpSpPr>
          <a:xfrm>
            <a:off x="392056" y="6399999"/>
            <a:ext cx="1906960" cy="276499"/>
            <a:chOff x="598941" y="6399999"/>
            <a:chExt cx="2542613" cy="276499"/>
          </a:xfrm>
          <a:solidFill>
            <a:schemeClr val="accent3"/>
          </a:solidFill>
        </p:grpSpPr>
        <p:grpSp>
          <p:nvGrpSpPr>
            <p:cNvPr id="246" name="组合 32"/>
            <p:cNvGrpSpPr/>
            <p:nvPr/>
          </p:nvGrpSpPr>
          <p:grpSpPr>
            <a:xfrm>
              <a:off x="2055693" y="6402621"/>
              <a:ext cx="1085861" cy="270805"/>
              <a:chOff x="10340336" y="2247899"/>
              <a:chExt cx="2724438" cy="679451"/>
            </a:xfrm>
            <a:grpFill/>
          </p:grpSpPr>
          <p:sp>
            <p:nvSpPr>
              <p:cNvPr id="104891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892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47" name="组合 48"/>
              <p:cNvGrpSpPr/>
              <p:nvPr/>
            </p:nvGrpSpPr>
            <p:grpSpPr>
              <a:xfrm>
                <a:off x="10340336" y="2247899"/>
                <a:ext cx="547688" cy="679451"/>
                <a:chOff x="5548313" y="2084388"/>
                <a:chExt cx="547688" cy="679451"/>
              </a:xfrm>
              <a:grpFill/>
            </p:grpSpPr>
            <p:sp>
              <p:nvSpPr>
                <p:cNvPr id="104892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892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48" name="组合 49"/>
              <p:cNvGrpSpPr/>
              <p:nvPr/>
            </p:nvGrpSpPr>
            <p:grpSpPr>
              <a:xfrm>
                <a:off x="11192276" y="2400300"/>
                <a:ext cx="322175" cy="373063"/>
                <a:chOff x="3792874" y="3138488"/>
                <a:chExt cx="322175" cy="373063"/>
              </a:xfrm>
              <a:grpFill/>
            </p:grpSpPr>
            <p:sp>
              <p:nvSpPr>
                <p:cNvPr id="104892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2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892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249" name="组合 33"/>
            <p:cNvGrpSpPr/>
            <p:nvPr/>
          </p:nvGrpSpPr>
          <p:grpSpPr>
            <a:xfrm>
              <a:off x="598941" y="6399999"/>
              <a:ext cx="1102619" cy="276499"/>
              <a:chOff x="6738929" y="2270918"/>
              <a:chExt cx="2766486" cy="693738"/>
            </a:xfrm>
            <a:grpFill/>
          </p:grpSpPr>
          <p:grpSp>
            <p:nvGrpSpPr>
              <p:cNvPr id="250" name="组合 34"/>
              <p:cNvGrpSpPr/>
              <p:nvPr/>
            </p:nvGrpSpPr>
            <p:grpSpPr>
              <a:xfrm>
                <a:off x="8180494" y="2355056"/>
                <a:ext cx="484188" cy="509588"/>
                <a:chOff x="6113463" y="3541713"/>
                <a:chExt cx="484188" cy="509588"/>
              </a:xfrm>
              <a:grpFill/>
            </p:grpSpPr>
            <p:sp>
              <p:nvSpPr>
                <p:cNvPr id="10489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89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1" name="组合 35"/>
              <p:cNvGrpSpPr/>
              <p:nvPr/>
            </p:nvGrpSpPr>
            <p:grpSpPr>
              <a:xfrm>
                <a:off x="6738929" y="2270918"/>
                <a:ext cx="549275" cy="693738"/>
                <a:chOff x="6108700" y="2066926"/>
                <a:chExt cx="549275" cy="693738"/>
              </a:xfrm>
              <a:grpFill/>
            </p:grpSpPr>
            <p:sp>
              <p:nvSpPr>
                <p:cNvPr id="10489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89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52" name="组合 36"/>
              <p:cNvGrpSpPr/>
              <p:nvPr/>
            </p:nvGrpSpPr>
            <p:grpSpPr>
              <a:xfrm>
                <a:off x="7532962" y="2451100"/>
                <a:ext cx="368300" cy="317500"/>
                <a:chOff x="6186488" y="2930526"/>
                <a:chExt cx="368300" cy="317500"/>
              </a:xfrm>
              <a:grpFill/>
            </p:grpSpPr>
            <p:sp>
              <p:nvSpPr>
                <p:cNvPr id="104893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893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893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893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893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184"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3145739"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53" name="组合 3"/>
          <p:cNvGrpSpPr/>
          <p:nvPr userDrawn="1"/>
        </p:nvGrpSpPr>
        <p:grpSpPr>
          <a:xfrm>
            <a:off x="-383702" y="273355"/>
            <a:ext cx="915798" cy="438825"/>
            <a:chOff x="-529708" y="381991"/>
            <a:chExt cx="1221064" cy="438825"/>
          </a:xfrm>
        </p:grpSpPr>
        <p:sp>
          <p:nvSpPr>
            <p:cNvPr id="1048935" name="梯形 57"/>
            <p:cNvSpPr/>
            <p:nvPr userDrawn="1"/>
          </p:nvSpPr>
          <p:spPr>
            <a:xfrm rot="16200000">
              <a:off x="-107121" y="-40596"/>
              <a:ext cx="375890" cy="1221064"/>
            </a:xfrm>
            <a:prstGeom prst="trapezoid">
              <a:avLst>
                <a:gd name="adj" fmla="val 7230"/>
              </a:avLst>
            </a:prstGeom>
            <a:gradFill>
              <a:gsLst>
                <a:gs pos="0">
                  <a:schemeClr val="accent1">
                    <a:alpha val="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36"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48937" name="梯形 59"/>
            <p:cNvSpPr/>
            <p:nvPr userDrawn="1"/>
          </p:nvSpPr>
          <p:spPr>
            <a:xfrm rot="16200000">
              <a:off x="-95133" y="158023"/>
              <a:ext cx="267255" cy="1058332"/>
            </a:xfrm>
            <a:prstGeom prst="trapezoid">
              <a:avLst>
                <a:gd name="adj" fmla="val 7230"/>
              </a:avLst>
            </a:prstGeom>
            <a:gradFill flip="none" rotWithShape="1">
              <a:gsLst>
                <a:gs pos="0">
                  <a:schemeClr val="accent4">
                    <a:alpha val="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336" name=""/>
        <p:cNvGrpSpPr/>
        <p:nvPr/>
      </p:nvGrpSpPr>
      <p:grpSpPr>
        <a:xfrm>
          <a:off x="0" y="0"/>
          <a:ext cx="0" cy="0"/>
          <a:chOff x="0" y="0"/>
          <a:chExt cx="0" cy="0"/>
        </a:xfrm>
      </p:grpSpPr>
      <p:sp>
        <p:nvSpPr>
          <p:cNvPr id="1049129" name="文本框 60"/>
          <p:cNvSpPr txBox="1">
            <a:spLocks noChangeArrowheads="1"/>
          </p:cNvSpPr>
          <p:nvPr userDrawn="1"/>
        </p:nvSpPr>
        <p:spPr bwMode="auto">
          <a:xfrm>
            <a:off x="8424863" y="6385243"/>
            <a:ext cx="413147" cy="275590"/>
          </a:xfrm>
          <a:prstGeom prst="rect">
            <a:avLst/>
          </a:prstGeom>
          <a:noFill/>
          <a:ln>
            <a:noFill/>
          </a:ln>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2097212"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363"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405" name=""/>
        <p:cNvGrpSpPr/>
        <p:nvPr/>
      </p:nvGrpSpPr>
      <p:grpSpPr>
        <a:xfrm>
          <a:off x="0" y="0"/>
          <a:ext cx="0" cy="0"/>
          <a:chOff x="0" y="0"/>
          <a:chExt cx="0" cy="0"/>
        </a:xfrm>
      </p:grpSpPr>
      <p:sp>
        <p:nvSpPr>
          <p:cNvPr id="1049277" name="内容占位符 2"/>
          <p:cNvSpPr>
            <a:spLocks noGrp="1"/>
          </p:cNvSpPr>
          <p:nvPr>
            <p:ph idx="1"/>
          </p:nvPr>
        </p:nvSpPr>
        <p:spPr/>
        <p:txBody>
          <a:bodyPr/>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049278" name="日期占位符 3"/>
          <p:cNvSpPr>
            <a:spLocks noGrp="1"/>
          </p:cNvSpPr>
          <p:nvPr>
            <p:ph type="dt" sz="half" idx="10"/>
          </p:nvPr>
        </p:nvSpPr>
        <p:spPr/>
        <p:txBody>
          <a:bodyPr/>
          <a:p>
            <a:fld id="{AB1662B0-EBF0-4A50-81C7-D550DA395D85}" type="datetimeFigureOut">
              <a:rPr lang="zh-CN" altLang="en-US" smtClean="0"/>
            </a:fld>
            <a:endParaRPr lang="zh-CN" altLang="en-US"/>
          </a:p>
        </p:txBody>
      </p:sp>
      <p:sp>
        <p:nvSpPr>
          <p:cNvPr id="1049279" name="页脚占位符 4"/>
          <p:cNvSpPr>
            <a:spLocks noGrp="1"/>
          </p:cNvSpPr>
          <p:nvPr>
            <p:ph type="ftr" sz="quarter" idx="11"/>
          </p:nvPr>
        </p:nvSpPr>
        <p:spPr/>
        <p:txBody>
          <a:bodyPr/>
          <a:p>
            <a:endParaRPr lang="zh-CN" altLang="en-US"/>
          </a:p>
        </p:txBody>
      </p:sp>
      <p:sp>
        <p:nvSpPr>
          <p:cNvPr id="1049280" name="灯片编号占位符 5"/>
          <p:cNvSpPr>
            <a:spLocks noGrp="1"/>
          </p:cNvSpPr>
          <p:nvPr>
            <p:ph type="sldNum" sz="quarter" idx="12"/>
          </p:nvPr>
        </p:nvSpPr>
        <p:spPr/>
        <p:txBody>
          <a:bodyPr/>
          <a:p>
            <a:fld id="{43542783-593D-49AD-B073-DF5DED022E0E}" type="slidenum">
              <a:rPr lang="zh-CN" altLang="en-US" smtClean="0"/>
            </a:fld>
            <a:endParaRPr lang="zh-CN" altLang="en-US"/>
          </a:p>
        </p:txBody>
      </p:sp>
      <p:sp>
        <p:nvSpPr>
          <p:cNvPr id="1049281" name="标题 6"/>
          <p:cNvSpPr>
            <a:spLocks noGrp="1"/>
          </p:cNvSpPr>
          <p:nvPr>
            <p:ph type="title"/>
          </p:nvPr>
        </p:nvSpPr>
        <p:spPr/>
        <p:txBody>
          <a:bodyPr rtlCol="0"/>
          <a:p>
            <a:r>
              <a:rPr kumimoji="0" lang="zh-CN" altLang="en-US"/>
              <a:t>单击此处编辑母版标题样式</a:t>
            </a:r>
            <a:endParaRPr kumimoji="0"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349" name=""/>
        <p:cNvGrpSpPr/>
        <p:nvPr/>
      </p:nvGrpSpPr>
      <p:grpSpPr>
        <a:xfrm>
          <a:off x="0" y="0"/>
          <a:ext cx="0" cy="0"/>
          <a:chOff x="0" y="0"/>
          <a:chExt cx="0" cy="0"/>
        </a:xfrm>
      </p:grpSpPr>
      <p:sp>
        <p:nvSpPr>
          <p:cNvPr id="1049152"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153"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cxnSp>
        <p:nvCxnSpPr>
          <p:cNvPr id="3145749"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097227"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1049154"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00000"/>
              </a:lnSpc>
            </a:pPr>
            <a:endParaRPr lang="zh-CN" altLang="en-US" sz="1350" dirty="0">
              <a:cs typeface="+mn-ea"/>
              <a:sym typeface="+mn-lt"/>
            </a:endParaRPr>
          </a:p>
        </p:txBody>
      </p:sp>
      <p:sp>
        <p:nvSpPr>
          <p:cNvPr id="1049155"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cs typeface="+mn-ea"/>
              <a:sym typeface="+mn-lt"/>
            </a:endParaRPr>
          </a:p>
        </p:txBody>
      </p:sp>
      <p:sp>
        <p:nvSpPr>
          <p:cNvPr id="1049156" name="标题 47"/>
          <p:cNvSpPr>
            <a:spLocks noGrp="1"/>
          </p:cNvSpPr>
          <p:nvPr>
            <p:ph type="title" hasCustomPrompt="1"/>
          </p:nvPr>
        </p:nvSpPr>
        <p:spPr>
          <a:xfrm>
            <a:off x="3835065" y="2706528"/>
            <a:ext cx="4677017" cy="904241"/>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049157" name="文本占位符 87"/>
          <p:cNvSpPr>
            <a:spLocks noGrp="1"/>
          </p:cNvSpPr>
          <p:nvPr>
            <p:ph type="body" sz="quarter" idx="13" hasCustomPrompt="1"/>
          </p:nvPr>
        </p:nvSpPr>
        <p:spPr>
          <a:xfrm>
            <a:off x="3852761" y="2329801"/>
            <a:ext cx="3865939" cy="205740"/>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049158" name="文本占位符 53"/>
          <p:cNvSpPr>
            <a:spLocks noGrp="1"/>
          </p:cNvSpPr>
          <p:nvPr>
            <p:ph type="body" sz="quarter" idx="16" hasCustomPrompt="1"/>
          </p:nvPr>
        </p:nvSpPr>
        <p:spPr>
          <a:xfrm>
            <a:off x="3857523" y="4234710"/>
            <a:ext cx="3049021" cy="27305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2097228"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364" name=""/>
        <p:cNvGrpSpPr/>
        <p:nvPr/>
      </p:nvGrpSpPr>
      <p:grpSpPr>
        <a:xfrm>
          <a:off x="0" y="0"/>
          <a:ext cx="0" cy="0"/>
          <a:chOff x="0" y="0"/>
          <a:chExt cx="0" cy="0"/>
        </a:xfrm>
      </p:grpSpPr>
      <p:sp>
        <p:nvSpPr>
          <p:cNvPr id="1049187"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9188"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dirty="0"/>
          </a:p>
        </p:txBody>
      </p:sp>
      <p:sp>
        <p:nvSpPr>
          <p:cNvPr id="1049189"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190"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dirty="0"/>
          </a:p>
        </p:txBody>
      </p:sp>
      <p:sp>
        <p:nvSpPr>
          <p:cNvPr id="1049191"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192"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193"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1350"/>
          </a:p>
        </p:txBody>
      </p:sp>
      <p:sp>
        <p:nvSpPr>
          <p:cNvPr id="1049194"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lnSpc>
                <a:spcPct val="130000"/>
              </a:lnSpc>
            </a:pPr>
            <a:endParaRPr lang="zh-CN" altLang="en-US" sz="1350">
              <a:cs typeface="+mn-ea"/>
            </a:endParaRPr>
          </a:p>
        </p:txBody>
      </p:sp>
      <p:sp>
        <p:nvSpPr>
          <p:cNvPr id="1049195" name="标题 47"/>
          <p:cNvSpPr>
            <a:spLocks noGrp="1"/>
          </p:cNvSpPr>
          <p:nvPr userDrawn="1">
            <p:ph type="title" hasCustomPrompt="1"/>
          </p:nvPr>
        </p:nvSpPr>
        <p:spPr>
          <a:xfrm>
            <a:off x="386954" y="3929590"/>
            <a:ext cx="8370093" cy="980441"/>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1049196" name="文本占位符 53"/>
          <p:cNvSpPr>
            <a:spLocks noGrp="1"/>
          </p:cNvSpPr>
          <p:nvPr userDrawn="1">
            <p:ph type="body" sz="quarter" idx="16" hasCustomPrompt="1"/>
          </p:nvPr>
        </p:nvSpPr>
        <p:spPr>
          <a:xfrm>
            <a:off x="3047490" y="5576569"/>
            <a:ext cx="3049021" cy="27305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3145755"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97239"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1049197" name="文本框 50"/>
          <p:cNvSpPr txBox="1"/>
          <p:nvPr userDrawn="1"/>
        </p:nvSpPr>
        <p:spPr>
          <a:xfrm>
            <a:off x="113133" y="6088688"/>
            <a:ext cx="1617390" cy="451610"/>
          </a:xfrm>
          <a:prstGeom prst="rect">
            <a:avLst/>
          </a:prstGeom>
          <a:noFill/>
          <a:ln>
            <a:noFill/>
          </a:ln>
        </p:spPr>
        <p:txBody>
          <a:bodyPr wrap="square" lIns="135000" tIns="135000" rIns="135000" bIns="135000" rtlCol="0">
            <a:spAutoFit/>
          </a:bodyPr>
          <a:p>
            <a:pPr marL="0" marR="0" lvl="0" indent="0" algn="l" defTabSz="914400" rtl="0" eaLnBrk="0" fontAlgn="base" latinLnBrk="0" hangingPunct="0">
              <a:lnSpc>
                <a:spcPct val="130000"/>
              </a:lnSpc>
              <a:spcBef>
                <a:spcPct val="0"/>
              </a:spcBef>
              <a:spcAft>
                <a:spcPct val="0"/>
              </a:spcAft>
              <a:buClrTx/>
              <a:buSzTx/>
              <a:buFontTx/>
              <a:buNone/>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365" name="组合 51"/>
          <p:cNvGrpSpPr/>
          <p:nvPr userDrawn="1"/>
        </p:nvGrpSpPr>
        <p:grpSpPr>
          <a:xfrm>
            <a:off x="7562609" y="6315185"/>
            <a:ext cx="1324400" cy="192031"/>
            <a:chOff x="598941" y="6399999"/>
            <a:chExt cx="2542613" cy="276499"/>
          </a:xfrm>
          <a:solidFill>
            <a:schemeClr val="bg1">
              <a:lumMod val="65000"/>
            </a:schemeClr>
          </a:solidFill>
        </p:grpSpPr>
        <p:grpSp>
          <p:nvGrpSpPr>
            <p:cNvPr id="366" name="组合 52"/>
            <p:cNvGrpSpPr/>
            <p:nvPr/>
          </p:nvGrpSpPr>
          <p:grpSpPr>
            <a:xfrm>
              <a:off x="2055693" y="6402621"/>
              <a:ext cx="1085861" cy="270805"/>
              <a:chOff x="10340336" y="2247899"/>
              <a:chExt cx="2724438" cy="679451"/>
            </a:xfrm>
            <a:grpFill/>
          </p:grpSpPr>
          <p:sp>
            <p:nvSpPr>
              <p:cNvPr id="104919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9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67" name="组合 90"/>
              <p:cNvGrpSpPr/>
              <p:nvPr/>
            </p:nvGrpSpPr>
            <p:grpSpPr>
              <a:xfrm>
                <a:off x="10340336" y="2247899"/>
                <a:ext cx="547688" cy="679451"/>
                <a:chOff x="5548313" y="2084388"/>
                <a:chExt cx="547688" cy="679451"/>
              </a:xfrm>
              <a:grpFill/>
            </p:grpSpPr>
            <p:sp>
              <p:nvSpPr>
                <p:cNvPr id="104920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0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68" name="组合 91"/>
              <p:cNvGrpSpPr/>
              <p:nvPr/>
            </p:nvGrpSpPr>
            <p:grpSpPr>
              <a:xfrm>
                <a:off x="11192276" y="2400300"/>
                <a:ext cx="322175" cy="373063"/>
                <a:chOff x="3792874" y="3138488"/>
                <a:chExt cx="322175" cy="373063"/>
              </a:xfrm>
              <a:grpFill/>
            </p:grpSpPr>
            <p:sp>
              <p:nvSpPr>
                <p:cNvPr id="104920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0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0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69" name="组合 53"/>
            <p:cNvGrpSpPr/>
            <p:nvPr/>
          </p:nvGrpSpPr>
          <p:grpSpPr>
            <a:xfrm>
              <a:off x="598941" y="6399999"/>
              <a:ext cx="1102619" cy="276499"/>
              <a:chOff x="6738929" y="2270918"/>
              <a:chExt cx="2766486" cy="693738"/>
            </a:xfrm>
            <a:grpFill/>
          </p:grpSpPr>
          <p:grpSp>
            <p:nvGrpSpPr>
              <p:cNvPr id="370" name="组合 54"/>
              <p:cNvGrpSpPr/>
              <p:nvPr/>
            </p:nvGrpSpPr>
            <p:grpSpPr>
              <a:xfrm>
                <a:off x="8180494" y="2355056"/>
                <a:ext cx="484188" cy="509588"/>
                <a:chOff x="6113463" y="3541713"/>
                <a:chExt cx="484188" cy="509588"/>
              </a:xfrm>
              <a:grpFill/>
            </p:grpSpPr>
            <p:sp>
              <p:nvSpPr>
                <p:cNvPr id="104920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0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71" name="组合 55"/>
              <p:cNvGrpSpPr/>
              <p:nvPr/>
            </p:nvGrpSpPr>
            <p:grpSpPr>
              <a:xfrm>
                <a:off x="6738929" y="2270918"/>
                <a:ext cx="549275" cy="693738"/>
                <a:chOff x="6108700" y="2066926"/>
                <a:chExt cx="549275" cy="693738"/>
              </a:xfrm>
              <a:grpFill/>
            </p:grpSpPr>
            <p:sp>
              <p:nvSpPr>
                <p:cNvPr id="104920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0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72" name="组合 56"/>
              <p:cNvGrpSpPr/>
              <p:nvPr/>
            </p:nvGrpSpPr>
            <p:grpSpPr>
              <a:xfrm>
                <a:off x="7532962" y="2451100"/>
                <a:ext cx="368300" cy="317500"/>
                <a:chOff x="6186488" y="2930526"/>
                <a:chExt cx="368300" cy="317500"/>
              </a:xfrm>
              <a:grpFill/>
            </p:grpSpPr>
            <p:sp>
              <p:nvSpPr>
                <p:cNvPr id="104920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1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1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1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1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264" name=""/>
        <p:cNvGrpSpPr/>
        <p:nvPr/>
      </p:nvGrpSpPr>
      <p:grpSpPr>
        <a:xfrm>
          <a:off x="0" y="0"/>
          <a:ext cx="0" cy="0"/>
          <a:chOff x="0" y="0"/>
          <a:chExt cx="0" cy="0"/>
        </a:xfrm>
      </p:grpSpPr>
      <p:sp>
        <p:nvSpPr>
          <p:cNvPr id="1048963"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64"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sp>
        <p:nvSpPr>
          <p:cNvPr id="1048965"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dirty="0">
              <a:cs typeface="+mn-ea"/>
              <a:sym typeface="+mn-lt"/>
            </a:endParaRPr>
          </a:p>
        </p:txBody>
      </p:sp>
      <p:sp>
        <p:nvSpPr>
          <p:cNvPr id="1048966"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lnSpc>
                <a:spcPct val="130000"/>
              </a:lnSpc>
            </a:pPr>
            <a:endParaRPr lang="zh-CN" altLang="en-US" sz="1350">
              <a:cs typeface="+mn-ea"/>
              <a:sym typeface="+mn-lt"/>
            </a:endParaRPr>
          </a:p>
        </p:txBody>
      </p:sp>
      <p:sp>
        <p:nvSpPr>
          <p:cNvPr id="1048967"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350"/>
          </a:p>
        </p:txBody>
      </p:sp>
      <p:pic>
        <p:nvPicPr>
          <p:cNvPr id="2097187"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295" name=""/>
        <p:cNvGrpSpPr/>
        <p:nvPr/>
      </p:nvGrpSpPr>
      <p:grpSpPr>
        <a:xfrm>
          <a:off x="0" y="0"/>
          <a:ext cx="0" cy="0"/>
          <a:chOff x="0" y="0"/>
          <a:chExt cx="0" cy="0"/>
        </a:xfrm>
      </p:grpSpPr>
      <p:pic>
        <p:nvPicPr>
          <p:cNvPr id="2097198"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1049032" name="矩形 6"/>
          <p:cNvSpPr/>
          <p:nvPr userDrawn="1"/>
        </p:nvSpPr>
        <p:spPr>
          <a:xfrm>
            <a:off x="-1" y="0"/>
            <a:ext cx="9144000" cy="6858000"/>
          </a:xfrm>
          <a:prstGeom prst="rect">
            <a:avLst/>
          </a:prstGeom>
          <a:gradFill>
            <a:gsLst>
              <a:gs pos="0">
                <a:schemeClr val="accent1">
                  <a:lumMod val="100000"/>
                </a:schemeClr>
              </a:gs>
              <a:gs pos="50000">
                <a:schemeClr val="accent1">
                  <a:lumMod val="100000"/>
                </a:schemeClr>
              </a:gs>
              <a:gs pos="100000">
                <a:schemeClr val="accent1">
                  <a:lumMod val="100000"/>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199"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296" name="组合 14"/>
          <p:cNvGrpSpPr/>
          <p:nvPr userDrawn="1"/>
        </p:nvGrpSpPr>
        <p:grpSpPr>
          <a:xfrm>
            <a:off x="529520"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297" name="组合 15"/>
            <p:cNvGrpSpPr/>
            <p:nvPr/>
          </p:nvGrpSpPr>
          <p:grpSpPr>
            <a:xfrm>
              <a:off x="4043374" y="5725999"/>
              <a:ext cx="2675443" cy="667232"/>
              <a:chOff x="10340336" y="2247899"/>
              <a:chExt cx="2724438" cy="679451"/>
            </a:xfrm>
            <a:grpFill/>
          </p:grpSpPr>
          <p:sp>
            <p:nvSpPr>
              <p:cNvPr id="104903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03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298" name="组合 31"/>
              <p:cNvGrpSpPr/>
              <p:nvPr/>
            </p:nvGrpSpPr>
            <p:grpSpPr>
              <a:xfrm>
                <a:off x="10340336" y="2247899"/>
                <a:ext cx="547688" cy="679451"/>
                <a:chOff x="5548313" y="2084388"/>
                <a:chExt cx="547688" cy="679451"/>
              </a:xfrm>
              <a:grpFill/>
            </p:grpSpPr>
            <p:sp>
              <p:nvSpPr>
                <p:cNvPr id="10490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0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299" name="组合 32"/>
              <p:cNvGrpSpPr/>
              <p:nvPr/>
            </p:nvGrpSpPr>
            <p:grpSpPr>
              <a:xfrm>
                <a:off x="11192276" y="2400300"/>
                <a:ext cx="322175" cy="373063"/>
                <a:chOff x="3792874" y="3138488"/>
                <a:chExt cx="322175" cy="373063"/>
              </a:xfrm>
              <a:grpFill/>
            </p:grpSpPr>
            <p:sp>
              <p:nvSpPr>
                <p:cNvPr id="104903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3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03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00" name="组合 16"/>
            <p:cNvGrpSpPr/>
            <p:nvPr/>
          </p:nvGrpSpPr>
          <p:grpSpPr>
            <a:xfrm>
              <a:off x="582366" y="5719539"/>
              <a:ext cx="2716733" cy="681262"/>
              <a:chOff x="6738929" y="2270918"/>
              <a:chExt cx="2766486" cy="693738"/>
            </a:xfrm>
            <a:grpFill/>
          </p:grpSpPr>
          <p:grpSp>
            <p:nvGrpSpPr>
              <p:cNvPr id="301" name="组合 17"/>
              <p:cNvGrpSpPr/>
              <p:nvPr/>
            </p:nvGrpSpPr>
            <p:grpSpPr>
              <a:xfrm>
                <a:off x="8180494" y="2355056"/>
                <a:ext cx="484188" cy="509588"/>
                <a:chOff x="6113463" y="3541713"/>
                <a:chExt cx="484188" cy="509588"/>
              </a:xfrm>
              <a:grpFill/>
            </p:grpSpPr>
            <p:sp>
              <p:nvSpPr>
                <p:cNvPr id="104904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04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2" name="组合 18"/>
              <p:cNvGrpSpPr/>
              <p:nvPr/>
            </p:nvGrpSpPr>
            <p:grpSpPr>
              <a:xfrm>
                <a:off x="6738929" y="2270918"/>
                <a:ext cx="549275" cy="693738"/>
                <a:chOff x="6108700" y="2066926"/>
                <a:chExt cx="549275" cy="693738"/>
              </a:xfrm>
              <a:grpFill/>
            </p:grpSpPr>
            <p:sp>
              <p:nvSpPr>
                <p:cNvPr id="10490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0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03" name="组合 19"/>
              <p:cNvGrpSpPr/>
              <p:nvPr/>
            </p:nvGrpSpPr>
            <p:grpSpPr>
              <a:xfrm>
                <a:off x="7532962" y="2451100"/>
                <a:ext cx="368300" cy="317500"/>
                <a:chOff x="6186488" y="2930526"/>
                <a:chExt cx="368300" cy="317500"/>
              </a:xfrm>
              <a:grpFill/>
            </p:grpSpPr>
            <p:sp>
              <p:nvSpPr>
                <p:cNvPr id="104904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04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04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047"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048"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351" name=""/>
        <p:cNvGrpSpPr/>
        <p:nvPr/>
      </p:nvGrpSpPr>
      <p:grpSpPr>
        <a:xfrm>
          <a:off x="0" y="0"/>
          <a:ext cx="0" cy="0"/>
          <a:chOff x="0" y="0"/>
          <a:chExt cx="0" cy="0"/>
        </a:xfrm>
      </p:grpSpPr>
      <p:pic>
        <p:nvPicPr>
          <p:cNvPr id="2097230"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1049161"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pic>
        <p:nvPicPr>
          <p:cNvPr id="2097231"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352" name="组合 14"/>
          <p:cNvGrpSpPr/>
          <p:nvPr userDrawn="1"/>
        </p:nvGrpSpPr>
        <p:grpSpPr>
          <a:xfrm>
            <a:off x="5537144"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353" name="组合 15"/>
            <p:cNvGrpSpPr/>
            <p:nvPr/>
          </p:nvGrpSpPr>
          <p:grpSpPr>
            <a:xfrm>
              <a:off x="4043374" y="5725999"/>
              <a:ext cx="2675443" cy="667232"/>
              <a:chOff x="10340336" y="2247899"/>
              <a:chExt cx="2724438" cy="679451"/>
            </a:xfrm>
            <a:grpFill/>
          </p:grpSpPr>
          <p:sp>
            <p:nvSpPr>
              <p:cNvPr id="104916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16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54" name="组合 31"/>
              <p:cNvGrpSpPr/>
              <p:nvPr/>
            </p:nvGrpSpPr>
            <p:grpSpPr>
              <a:xfrm>
                <a:off x="10340336" y="2247899"/>
                <a:ext cx="547688" cy="679451"/>
                <a:chOff x="5548313" y="2084388"/>
                <a:chExt cx="547688" cy="679451"/>
              </a:xfrm>
              <a:grpFill/>
            </p:grpSpPr>
            <p:sp>
              <p:nvSpPr>
                <p:cNvPr id="10491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1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55" name="组合 32"/>
              <p:cNvGrpSpPr/>
              <p:nvPr/>
            </p:nvGrpSpPr>
            <p:grpSpPr>
              <a:xfrm>
                <a:off x="11192276" y="2400300"/>
                <a:ext cx="322175" cy="373063"/>
                <a:chOff x="3792874" y="3138488"/>
                <a:chExt cx="322175" cy="373063"/>
              </a:xfrm>
              <a:grpFill/>
            </p:grpSpPr>
            <p:sp>
              <p:nvSpPr>
                <p:cNvPr id="104916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6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16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56" name="组合 16"/>
            <p:cNvGrpSpPr/>
            <p:nvPr/>
          </p:nvGrpSpPr>
          <p:grpSpPr>
            <a:xfrm>
              <a:off x="582366" y="5719539"/>
              <a:ext cx="2716733" cy="681262"/>
              <a:chOff x="6738929" y="2270918"/>
              <a:chExt cx="2766486" cy="693738"/>
            </a:xfrm>
            <a:grpFill/>
          </p:grpSpPr>
          <p:grpSp>
            <p:nvGrpSpPr>
              <p:cNvPr id="357" name="组合 17"/>
              <p:cNvGrpSpPr/>
              <p:nvPr/>
            </p:nvGrpSpPr>
            <p:grpSpPr>
              <a:xfrm>
                <a:off x="8180494" y="2355056"/>
                <a:ext cx="484188" cy="509588"/>
                <a:chOff x="6113463" y="3541713"/>
                <a:chExt cx="484188" cy="509588"/>
              </a:xfrm>
              <a:grpFill/>
            </p:grpSpPr>
            <p:sp>
              <p:nvSpPr>
                <p:cNvPr id="104916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17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58" name="组合 18"/>
              <p:cNvGrpSpPr/>
              <p:nvPr/>
            </p:nvGrpSpPr>
            <p:grpSpPr>
              <a:xfrm>
                <a:off x="6738929" y="2270918"/>
                <a:ext cx="549275" cy="693738"/>
                <a:chOff x="6108700" y="2066926"/>
                <a:chExt cx="549275" cy="693738"/>
              </a:xfrm>
              <a:grpFill/>
            </p:grpSpPr>
            <p:sp>
              <p:nvSpPr>
                <p:cNvPr id="10491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1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59" name="组合 19"/>
              <p:cNvGrpSpPr/>
              <p:nvPr/>
            </p:nvGrpSpPr>
            <p:grpSpPr>
              <a:xfrm>
                <a:off x="7532962" y="2451100"/>
                <a:ext cx="368300" cy="317500"/>
                <a:chOff x="6186488" y="2930526"/>
                <a:chExt cx="368300" cy="317500"/>
              </a:xfrm>
              <a:grpFill/>
            </p:grpSpPr>
            <p:sp>
              <p:nvSpPr>
                <p:cNvPr id="10491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1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1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176"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177"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394" name=""/>
        <p:cNvGrpSpPr/>
        <p:nvPr/>
      </p:nvGrpSpPr>
      <p:grpSpPr>
        <a:xfrm>
          <a:off x="0" y="0"/>
          <a:ext cx="0" cy="0"/>
          <a:chOff x="0" y="0"/>
          <a:chExt cx="0" cy="0"/>
        </a:xfrm>
      </p:grpSpPr>
      <p:pic>
        <p:nvPicPr>
          <p:cNvPr id="2097242"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1049255" name="矩形 6"/>
          <p:cNvSpPr/>
          <p:nvPr userDrawn="1"/>
        </p:nvSpPr>
        <p:spPr>
          <a:xfrm>
            <a:off x="-1" y="0"/>
            <a:ext cx="9144001" cy="6858000"/>
          </a:xfrm>
          <a:prstGeom prst="rect">
            <a:avLst/>
          </a:prstGeom>
          <a:gradFill>
            <a:gsLst>
              <a:gs pos="0">
                <a:schemeClr val="accent1">
                  <a:lumMod val="100000"/>
                </a:schemeClr>
              </a:gs>
              <a:gs pos="50000">
                <a:schemeClr val="accent1">
                  <a:lumMod val="100000"/>
                </a:schemeClr>
              </a:gs>
              <a:gs pos="100000">
                <a:schemeClr val="accent1">
                  <a:lumMod val="10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dirty="0"/>
          </a:p>
        </p:txBody>
      </p:sp>
      <p:grpSp>
        <p:nvGrpSpPr>
          <p:cNvPr id="395" name="组合 14"/>
          <p:cNvGrpSpPr/>
          <p:nvPr userDrawn="1"/>
        </p:nvGrpSpPr>
        <p:grpSpPr>
          <a:xfrm>
            <a:off x="529520" y="5927166"/>
            <a:ext cx="3031044" cy="448671"/>
            <a:chOff x="582366" y="5719539"/>
            <a:chExt cx="6136451" cy="681262"/>
          </a:xfrm>
          <a:gradFill flip="none" rotWithShape="1">
            <a:gsLst>
              <a:gs pos="0">
                <a:schemeClr val="bg1">
                  <a:alpha val="4000"/>
                </a:schemeClr>
              </a:gs>
              <a:gs pos="100000">
                <a:schemeClr val="bg1">
                  <a:alpha val="12000"/>
                </a:schemeClr>
              </a:gs>
            </a:gsLst>
            <a:lin ang="16200000" scaled="1"/>
          </a:gradFill>
        </p:grpSpPr>
        <p:grpSp>
          <p:nvGrpSpPr>
            <p:cNvPr id="396" name="组合 15"/>
            <p:cNvGrpSpPr/>
            <p:nvPr/>
          </p:nvGrpSpPr>
          <p:grpSpPr>
            <a:xfrm>
              <a:off x="4043374" y="5725999"/>
              <a:ext cx="2675443" cy="667232"/>
              <a:chOff x="10340336" y="2247899"/>
              <a:chExt cx="2724438" cy="679451"/>
            </a:xfrm>
            <a:grpFill/>
          </p:grpSpPr>
          <p:sp>
            <p:nvSpPr>
              <p:cNvPr id="104925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p>
                <a:endParaRPr lang="zh-CN" altLang="en-US" sz="1350"/>
              </a:p>
            </p:txBody>
          </p:sp>
          <p:sp>
            <p:nvSpPr>
              <p:cNvPr id="104925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p>
                <a:endParaRPr lang="zh-CN" altLang="en-US" sz="1350"/>
              </a:p>
            </p:txBody>
          </p:sp>
          <p:grpSp>
            <p:nvGrpSpPr>
              <p:cNvPr id="397" name="组合 31"/>
              <p:cNvGrpSpPr/>
              <p:nvPr/>
            </p:nvGrpSpPr>
            <p:grpSpPr>
              <a:xfrm>
                <a:off x="10340336" y="2247899"/>
                <a:ext cx="547688" cy="679451"/>
                <a:chOff x="5548313" y="2084388"/>
                <a:chExt cx="547688" cy="679451"/>
              </a:xfrm>
              <a:grpFill/>
            </p:grpSpPr>
            <p:sp>
              <p:nvSpPr>
                <p:cNvPr id="104925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p:spPr>
              <p:txBody>
                <a:bodyPr vert="horz" wrap="square" lIns="68580" tIns="34290" rIns="68580" bIns="34290" numCol="1" anchor="t" anchorCtr="0" compatLnSpc="1"/>
                <a:p>
                  <a:endParaRPr lang="zh-CN" altLang="en-US" sz="1350"/>
                </a:p>
              </p:txBody>
            </p:sp>
            <p:sp>
              <p:nvSpPr>
                <p:cNvPr id="104925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398" name="组合 32"/>
              <p:cNvGrpSpPr/>
              <p:nvPr/>
            </p:nvGrpSpPr>
            <p:grpSpPr>
              <a:xfrm>
                <a:off x="11192276" y="2400300"/>
                <a:ext cx="322175" cy="373063"/>
                <a:chOff x="3792874" y="3138488"/>
                <a:chExt cx="322175" cy="373063"/>
              </a:xfrm>
              <a:grpFill/>
            </p:grpSpPr>
            <p:sp>
              <p:nvSpPr>
                <p:cNvPr id="104926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6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p:spPr>
              <p:txBody>
                <a:bodyPr vert="horz" wrap="square" lIns="68580" tIns="34290" rIns="68580" bIns="34290" numCol="1" anchor="t" anchorCtr="0" compatLnSpc="1"/>
                <a:p>
                  <a:endParaRPr lang="zh-CN" altLang="en-US" sz="1350"/>
                </a:p>
              </p:txBody>
            </p:sp>
            <p:sp>
              <p:nvSpPr>
                <p:cNvPr id="104926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p:spPr>
              <p:txBody>
                <a:bodyPr vert="horz" wrap="square" lIns="68580" tIns="34290" rIns="68580" bIns="34290" numCol="1" anchor="t" anchorCtr="0" compatLnSpc="1"/>
                <a:p>
                  <a:endParaRPr lang="zh-CN" altLang="en-US" sz="1350"/>
                </a:p>
              </p:txBody>
            </p:sp>
          </p:grpSp>
        </p:grpSp>
        <p:grpSp>
          <p:nvGrpSpPr>
            <p:cNvPr id="399" name="组合 16"/>
            <p:cNvGrpSpPr/>
            <p:nvPr/>
          </p:nvGrpSpPr>
          <p:grpSpPr>
            <a:xfrm>
              <a:off x="582366" y="5719539"/>
              <a:ext cx="2716733" cy="681262"/>
              <a:chOff x="6738929" y="2270918"/>
              <a:chExt cx="2766486" cy="693738"/>
            </a:xfrm>
            <a:grpFill/>
          </p:grpSpPr>
          <p:grpSp>
            <p:nvGrpSpPr>
              <p:cNvPr id="400" name="组合 17"/>
              <p:cNvGrpSpPr/>
              <p:nvPr/>
            </p:nvGrpSpPr>
            <p:grpSpPr>
              <a:xfrm>
                <a:off x="8180494" y="2355056"/>
                <a:ext cx="484188" cy="509588"/>
                <a:chOff x="6113463" y="3541713"/>
                <a:chExt cx="484188" cy="509588"/>
              </a:xfrm>
              <a:grpFill/>
            </p:grpSpPr>
            <p:sp>
              <p:nvSpPr>
                <p:cNvPr id="104926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p:spPr>
              <p:txBody>
                <a:bodyPr vert="horz" wrap="square" lIns="68580" tIns="34290" rIns="68580" bIns="34290" numCol="1" anchor="t" anchorCtr="0" compatLnSpc="1"/>
                <a:p>
                  <a:endParaRPr lang="zh-CN" altLang="en-US" sz="1350"/>
                </a:p>
              </p:txBody>
            </p:sp>
            <p:sp>
              <p:nvSpPr>
                <p:cNvPr id="104926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01" name="组合 18"/>
              <p:cNvGrpSpPr/>
              <p:nvPr/>
            </p:nvGrpSpPr>
            <p:grpSpPr>
              <a:xfrm>
                <a:off x="6738929" y="2270918"/>
                <a:ext cx="549275" cy="693738"/>
                <a:chOff x="6108700" y="2066926"/>
                <a:chExt cx="549275" cy="693738"/>
              </a:xfrm>
              <a:grpFill/>
            </p:grpSpPr>
            <p:sp>
              <p:nvSpPr>
                <p:cNvPr id="104926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p:spPr>
              <p:txBody>
                <a:bodyPr vert="horz" wrap="square" lIns="68580" tIns="34290" rIns="68580" bIns="34290" numCol="1" anchor="t" anchorCtr="0" compatLnSpc="1"/>
                <a:p>
                  <a:endParaRPr lang="zh-CN" altLang="en-US" sz="1350"/>
                </a:p>
              </p:txBody>
            </p:sp>
            <p:sp>
              <p:nvSpPr>
                <p:cNvPr id="104926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p:spPr>
              <p:txBody>
                <a:bodyPr vert="horz" wrap="square" lIns="68580" tIns="34290" rIns="68580" bIns="34290" numCol="1" anchor="t" anchorCtr="0" compatLnSpc="1"/>
                <a:p>
                  <a:endParaRPr lang="zh-CN" altLang="en-US" sz="1350"/>
                </a:p>
              </p:txBody>
            </p:sp>
          </p:grpSp>
          <p:grpSp>
            <p:nvGrpSpPr>
              <p:cNvPr id="402" name="组合 19"/>
              <p:cNvGrpSpPr/>
              <p:nvPr/>
            </p:nvGrpSpPr>
            <p:grpSpPr>
              <a:xfrm>
                <a:off x="7532962" y="2451100"/>
                <a:ext cx="368300" cy="317500"/>
                <a:chOff x="6186488" y="2930526"/>
                <a:chExt cx="368300" cy="317500"/>
              </a:xfrm>
              <a:grpFill/>
            </p:grpSpPr>
            <p:sp>
              <p:nvSpPr>
                <p:cNvPr id="104926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p:spPr>
              <p:txBody>
                <a:bodyPr vert="horz" wrap="square" lIns="68580" tIns="34290" rIns="68580" bIns="34290" numCol="1" anchor="t" anchorCtr="0" compatLnSpc="1"/>
                <a:p>
                  <a:endParaRPr lang="zh-CN" altLang="en-US" sz="1350"/>
                </a:p>
              </p:txBody>
            </p:sp>
            <p:sp>
              <p:nvSpPr>
                <p:cNvPr id="104926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p:spPr>
              <p:txBody>
                <a:bodyPr vert="horz" wrap="square" lIns="68580" tIns="34290" rIns="68580" bIns="34290" numCol="1" anchor="t" anchorCtr="0" compatLnSpc="1"/>
                <a:p>
                  <a:endParaRPr lang="zh-CN" altLang="en-US" sz="1350"/>
                </a:p>
              </p:txBody>
            </p:sp>
            <p:sp>
              <p:nvSpPr>
                <p:cNvPr id="104926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p:spPr>
              <p:txBody>
                <a:bodyPr vert="horz" wrap="square" lIns="68580" tIns="34290" rIns="68580" bIns="34290" numCol="1" anchor="t" anchorCtr="0" compatLnSpc="1"/>
                <a:p>
                  <a:endParaRPr lang="zh-CN" altLang="en-US" sz="1350"/>
                </a:p>
              </p:txBody>
            </p:sp>
          </p:grpSp>
          <p:sp>
            <p:nvSpPr>
              <p:cNvPr id="104927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p>
                <a:endParaRPr lang="zh-CN" altLang="en-US" sz="1350"/>
              </a:p>
            </p:txBody>
          </p:sp>
          <p:sp>
            <p:nvSpPr>
              <p:cNvPr id="104927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p>
                <a:endParaRPr lang="zh-CN" altLang="en-US" sz="1350"/>
              </a:p>
            </p:txBody>
          </p:sp>
        </p:grpSp>
      </p:grpSp>
      <p:pic>
        <p:nvPicPr>
          <p:cNvPr id="2097243"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0" Type="http://schemas.openxmlformats.org/officeDocument/2006/relationships/theme" Target="../theme/theme1.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92" name=""/>
        <p:cNvGrpSpPr/>
        <p:nvPr/>
      </p:nvGrpSpPr>
      <p:grpSpPr>
        <a:xfrm>
          <a:off x="0" y="0"/>
          <a:ext cx="0" cy="0"/>
          <a:chOff x="0" y="0"/>
          <a:chExt cx="0" cy="0"/>
        </a:xfrm>
      </p:grpSpPr>
      <p:sp>
        <p:nvSpPr>
          <p:cNvPr id="1048885" name="标题占位符 1"/>
          <p:cNvSpPr>
            <a:spLocks noGrp="1"/>
          </p:cNvSpPr>
          <p:nvPr>
            <p:ph type="title"/>
          </p:nvPr>
        </p:nvSpPr>
        <p:spPr bwMode="auto">
          <a:xfrm>
            <a:off x="628650" y="365125"/>
            <a:ext cx="7886700" cy="1325563"/>
          </a:xfrm>
          <a:prstGeom prst="rect">
            <a:avLst/>
          </a:prstGeom>
          <a:noFill/>
          <a:ln>
            <a:noFill/>
          </a:ln>
        </p:spPr>
        <p:txBody>
          <a:bodyPr vert="horz" wrap="square" lIns="91440" tIns="45720" rIns="91440" bIns="45720" numCol="1" anchor="ctr" anchorCtr="0" compatLnSpc="1"/>
          <a:p>
            <a:pPr lvl="0"/>
            <a:r>
              <a:rPr lang="zh-CN" altLang="en-US" smtClean="0"/>
              <a:t>单击此处编辑母版标题样式</a:t>
            </a:r>
            <a:endParaRPr lang="zh-CN" altLang="en-US" smtClean="0"/>
          </a:p>
        </p:txBody>
      </p:sp>
      <p:sp>
        <p:nvSpPr>
          <p:cNvPr id="1048886" name="文本占位符 2"/>
          <p:cNvSpPr>
            <a:spLocks noGrp="1"/>
          </p:cNvSpPr>
          <p:nvPr>
            <p:ph type="body" idx="1"/>
          </p:nvPr>
        </p:nvSpPr>
        <p:spPr bwMode="auto">
          <a:xfrm>
            <a:off x="628650" y="1825625"/>
            <a:ext cx="7886700" cy="4351338"/>
          </a:xfrm>
          <a:prstGeom prst="rect">
            <a:avLst/>
          </a:prstGeom>
          <a:noFill/>
          <a:ln>
            <a:noFill/>
          </a:ln>
        </p:spPr>
        <p:txBody>
          <a:bodyPr vert="horz" wrap="square" lIns="91440" tIns="45720" rIns="91440" bIns="45720" numCol="1" anchor="t" anchorCtr="0" compatLnSpc="1"/>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48887"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fld id="{307D9317-7C4B-477D-9FCD-CD5482370328}" type="datetimeFigureOut">
              <a:rPr lang="zh-CN" altLang="en-US"/>
            </a:fld>
            <a:endParaRPr lang="zh-CN" altLang="en-US"/>
          </a:p>
        </p:txBody>
      </p:sp>
      <p:sp>
        <p:nvSpPr>
          <p:cNvPr id="1048888"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endParaRPr lang="zh-CN" altLang="en-US"/>
          </a:p>
        </p:txBody>
      </p:sp>
      <p:sp>
        <p:nvSpPr>
          <p:cNvPr id="1048889"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ransition spd="med">
    <p:fade/>
  </p:transition>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3.png"/><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8.xml"/><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38.emf"/><Relationship Id="rId1" Type="http://schemas.openxmlformats.org/officeDocument/2006/relationships/image" Target="../media/image37.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28.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tags" Target="../tags/tag14.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1.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03" name="Rectangle 3"/>
          <p:cNvSpPr>
            <a:spLocks noGrp="1" noChangeArrowheads="1"/>
          </p:cNvSpPr>
          <p:nvPr>
            <p:ph type="body" idx="1"/>
          </p:nvPr>
        </p:nvSpPr>
        <p:spPr>
          <a:xfrm>
            <a:off x="457200" y="1481328"/>
            <a:ext cx="8229600" cy="4525963"/>
          </a:xfrm>
        </p:spPr>
        <p:txBody>
          <a:bodyPr>
            <a:normAutofit/>
          </a:bodyPr>
          <a:p>
            <a:pPr>
              <a:lnSpc>
                <a:spcPct val="90000"/>
              </a:lnSpc>
            </a:pPr>
            <a:r>
              <a:rPr lang="en-US" altLang="zh-CN" sz="2800" dirty="0"/>
              <a:t>Java</a:t>
            </a:r>
            <a:r>
              <a:rPr lang="zh-CN" altLang="zh-CN" sz="2800" dirty="0"/>
              <a:t>集合框架</a:t>
            </a:r>
            <a:endParaRPr lang="en-US" altLang="zh-CN" sz="2800" dirty="0"/>
          </a:p>
          <a:p>
            <a:pPr>
              <a:lnSpc>
                <a:spcPct val="90000"/>
              </a:lnSpc>
            </a:pPr>
            <a:r>
              <a:rPr lang="en-US" altLang="zh-CN" sz="2800" dirty="0"/>
              <a:t>List</a:t>
            </a:r>
            <a:endParaRPr lang="en-US" altLang="zh-CN" sz="2800" dirty="0"/>
          </a:p>
          <a:p>
            <a:pPr lvl="1">
              <a:lnSpc>
                <a:spcPct val="90000"/>
              </a:lnSpc>
            </a:pPr>
            <a:r>
              <a:rPr lang="en-US" altLang="zh-CN" sz="2400" dirty="0" err="1"/>
              <a:t>ArrayList</a:t>
            </a:r>
            <a:endParaRPr lang="en-US" altLang="zh-CN" sz="2400" dirty="0"/>
          </a:p>
          <a:p>
            <a:pPr lvl="1">
              <a:lnSpc>
                <a:spcPct val="90000"/>
              </a:lnSpc>
            </a:pPr>
            <a:r>
              <a:rPr lang="en-US" altLang="zh-CN" sz="2400" dirty="0" err="1"/>
              <a:t>LinkedList</a:t>
            </a:r>
            <a:endParaRPr lang="en-US" altLang="zh-CN" sz="2400" dirty="0"/>
          </a:p>
          <a:p>
            <a:pPr>
              <a:lnSpc>
                <a:spcPct val="90000"/>
              </a:lnSpc>
            </a:pPr>
            <a:r>
              <a:rPr lang="en-US" altLang="zh-CN" sz="2800" dirty="0"/>
              <a:t>Set</a:t>
            </a:r>
            <a:endParaRPr lang="en-US" altLang="zh-CN" sz="2800" dirty="0"/>
          </a:p>
          <a:p>
            <a:pPr lvl="1">
              <a:lnSpc>
                <a:spcPct val="90000"/>
              </a:lnSpc>
            </a:pPr>
            <a:r>
              <a:rPr lang="en-US" altLang="zh-CN" sz="2400" dirty="0" err="1"/>
              <a:t>HashSet</a:t>
            </a:r>
            <a:endParaRPr lang="en-US" altLang="zh-CN" sz="2400" dirty="0"/>
          </a:p>
          <a:p>
            <a:pPr lvl="1">
              <a:lnSpc>
                <a:spcPct val="90000"/>
              </a:lnSpc>
            </a:pPr>
            <a:r>
              <a:rPr lang="en-US" altLang="zh-CN" sz="2400" dirty="0" err="1"/>
              <a:t>TreeSet</a:t>
            </a:r>
            <a:endParaRPr lang="en-US" altLang="zh-CN" sz="2400" dirty="0"/>
          </a:p>
          <a:p>
            <a:pPr>
              <a:lnSpc>
                <a:spcPct val="90000"/>
              </a:lnSpc>
            </a:pPr>
            <a:r>
              <a:rPr lang="en-US" altLang="zh-CN" sz="2800" dirty="0"/>
              <a:t>Map</a:t>
            </a:r>
            <a:endParaRPr lang="en-US" altLang="zh-CN" sz="2800" dirty="0"/>
          </a:p>
          <a:p>
            <a:pPr lvl="1">
              <a:lnSpc>
                <a:spcPct val="90000"/>
              </a:lnSpc>
            </a:pPr>
            <a:r>
              <a:rPr lang="en-US" altLang="zh-CN" sz="2400" dirty="0" err="1"/>
              <a:t>HashMap</a:t>
            </a:r>
            <a:endParaRPr lang="en-US" altLang="zh-CN" sz="2400" dirty="0"/>
          </a:p>
          <a:p>
            <a:pPr lvl="1">
              <a:lnSpc>
                <a:spcPct val="90000"/>
              </a:lnSpc>
            </a:pPr>
            <a:r>
              <a:rPr lang="en-US" altLang="zh-CN" sz="2400" dirty="0"/>
              <a:t>Properties</a:t>
            </a:r>
            <a:endParaRPr lang="zh-CN" altLang="en-US" sz="2400" dirty="0"/>
          </a:p>
        </p:txBody>
      </p:sp>
      <p:sp>
        <p:nvSpPr>
          <p:cNvPr id="1049323" name="Rectangle 2"/>
          <p:cNvSpPr>
            <a:spLocks noGrp="1" noChangeArrowheads="1"/>
          </p:cNvSpPr>
          <p:nvPr/>
        </p:nvSpPr>
        <p:spPr>
          <a:xfrm>
            <a:off x="1205230" y="160655"/>
            <a:ext cx="6482715" cy="663575"/>
          </a:xfrm>
          <a:prstGeom prst="rect">
            <a:avLst/>
          </a:prstGeom>
        </p:spPr>
        <p:txBody>
          <a:bodyPr vert="horz" wrap="square" lIns="91440" tIns="45720" rIns="91440" bIns="45720" numCol="1" anchor="ctr" anchorCtr="0" compatLnSpc="1">
            <a:noAutofit/>
          </a:bodyPr>
          <a:lstStyle>
            <a:lvl1pPr algn="l" fontAlgn="base">
              <a:lnSpc>
                <a:spcPct val="90000"/>
              </a:lnSpc>
              <a:spcBef>
                <a:spcPct val="0"/>
              </a:spcBef>
              <a:spcAft>
                <a:spcPct val="0"/>
              </a:spcAft>
              <a:defRPr lang="zh-CN" altLang="en-US" sz="2100" b="1" kern="1200" baseline="0">
                <a:solidFill>
                  <a:srgbClr val="000000"/>
                </a:solidFill>
                <a:latin typeface="微软雅黑" panose="020B0503020204020204" charset="-122"/>
                <a:ea typeface="微软雅黑" panose="020B0503020204020204" charset="-122"/>
                <a:cs typeface="+mn-cs"/>
              </a:defRPr>
            </a:lvl1pPr>
            <a:lvl2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2pPr>
            <a:lvl3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3pPr>
            <a:lvl4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4pPr>
            <a:lvl5pPr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5pPr>
            <a:lvl6pPr marL="4572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6pPr>
            <a:lvl7pPr marL="9144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7pPr>
            <a:lvl8pPr marL="13716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8pPr>
            <a:lvl9pPr marL="1828800" algn="l" fontAlgn="base">
              <a:lnSpc>
                <a:spcPct val="90000"/>
              </a:lnSpc>
              <a:spcBef>
                <a:spcPct val="0"/>
              </a:spcBef>
              <a:spcAft>
                <a:spcPct val="0"/>
              </a:spcAft>
              <a:defRPr sz="4400">
                <a:solidFill>
                  <a:srgbClr val="000000"/>
                </a:solidFill>
                <a:latin typeface="Century Gothic" panose="020B0502020202020204" pitchFamily="34" charset="0"/>
                <a:ea typeface="微软雅黑" panose="020B0503020204020204" charset="-122"/>
              </a:defRPr>
            </a:lvl9pPr>
          </a:lstStyle>
          <a:p>
            <a:pPr algn="ctr"/>
            <a:r>
              <a:rPr lang="zh-CN" altLang="en-US" sz="2800" dirty="0">
                <a:latin typeface="Arial Unicode MS" panose="020B0604020202020204" pitchFamily="34" charset="-122"/>
                <a:ea typeface="宋体" panose="02010600030101010101" pitchFamily="2" charset="-122"/>
              </a:rPr>
              <a:t>第</a:t>
            </a:r>
            <a:r>
              <a:rPr lang="en-US" altLang="zh-CN" sz="2800" dirty="0">
                <a:latin typeface="Arial Unicode MS" panose="020B0604020202020204" pitchFamily="34" charset="-122"/>
                <a:ea typeface="宋体" panose="02010600030101010101" pitchFamily="2" charset="-122"/>
              </a:rPr>
              <a:t>8</a:t>
            </a:r>
            <a:r>
              <a:rPr lang="zh-CN" altLang="en-US" sz="2800" dirty="0">
                <a:latin typeface="Arial Unicode MS" panose="020B0604020202020204" pitchFamily="34" charset="-122"/>
                <a:ea typeface="宋体" panose="02010600030101010101" pitchFamily="2" charset="-122"/>
              </a:rPr>
              <a:t>章 </a:t>
            </a:r>
            <a:r>
              <a:rPr lang="zh-CN" altLang="en-US" sz="2800" dirty="0">
                <a:latin typeface="Arial Unicode MS" panose="020B0604020202020204" pitchFamily="34" charset="-122"/>
                <a:ea typeface="宋体" panose="02010600030101010101" pitchFamily="2" charset="-122"/>
              </a:rPr>
              <a:t>集合</a:t>
            </a:r>
            <a:endParaRPr lang="zh-CN" altLang="en-US" sz="2800" dirty="0">
              <a:latin typeface="Arial Unicode MS" panose="020B0604020202020204" pitchFamily="34" charset="-122"/>
              <a:ea typeface="宋体" panose="02010600030101010101" pitchFamily="2"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22" name="内容占位符 1"/>
          <p:cNvSpPr>
            <a:spLocks noGrp="1"/>
          </p:cNvSpPr>
          <p:nvPr>
            <p:ph idx="4294967295"/>
          </p:nvPr>
        </p:nvSpPr>
        <p:spPr>
          <a:xfrm>
            <a:off x="0" y="1481455"/>
            <a:ext cx="8229600" cy="4525645"/>
          </a:xfrm>
        </p:spPr>
        <p:txBody>
          <a:bodyPr/>
          <a:p>
            <a:pPr marL="109855" indent="0">
              <a:buNone/>
            </a:pPr>
            <a:r>
              <a:rPr lang="zh-CN" altLang="zh-CN" dirty="0"/>
              <a:t>（</a:t>
            </a:r>
            <a:r>
              <a:rPr lang="en-US" altLang="zh-CN" dirty="0"/>
              <a:t>1</a:t>
            </a:r>
            <a:r>
              <a:rPr lang="zh-CN" altLang="zh-CN" dirty="0"/>
              <a:t>）</a:t>
            </a:r>
            <a:r>
              <a:rPr lang="en-US" altLang="zh-CN" dirty="0"/>
              <a:t>next()</a:t>
            </a:r>
            <a:endParaRPr lang="zh-CN" altLang="zh-CN" dirty="0"/>
          </a:p>
          <a:p>
            <a:pPr lvl="1"/>
            <a:r>
              <a:rPr lang="en-US" altLang="zh-CN" dirty="0"/>
              <a:t>Object next()</a:t>
            </a:r>
            <a:r>
              <a:rPr lang="zh-CN" altLang="zh-CN" dirty="0"/>
              <a:t>。迭代器会记录迭代位置的变更，它使用</a:t>
            </a:r>
            <a:r>
              <a:rPr lang="en-US" altLang="zh-CN" dirty="0"/>
              <a:t>next()</a:t>
            </a:r>
            <a:r>
              <a:rPr lang="zh-CN" altLang="zh-CN" dirty="0"/>
              <a:t>方法将迭代位置向下一个元素移动，并返回刚刚越过的那个元素</a:t>
            </a:r>
            <a:r>
              <a:rPr lang="zh-CN" altLang="en-US" dirty="0"/>
              <a:t>。</a:t>
            </a:r>
            <a:endParaRPr lang="zh-CN" altLang="en-US" dirty="0"/>
          </a:p>
        </p:txBody>
      </p:sp>
      <p:sp>
        <p:nvSpPr>
          <p:cNvPr id="1048623" name="标题 2"/>
          <p:cNvSpPr>
            <a:spLocks noGrp="1"/>
          </p:cNvSpPr>
          <p:nvPr>
            <p:ph type="title"/>
          </p:nvPr>
        </p:nvSpPr>
        <p:spPr>
          <a:xfrm>
            <a:off x="1204913" y="261803"/>
            <a:ext cx="6482886" cy="645160"/>
          </a:xfrm>
        </p:spPr>
        <p:txBody>
          <a:bodyPr/>
          <a:p>
            <a:r>
              <a:rPr lang="en-US" altLang="zh-CN" sz="4000" dirty="0">
                <a:effectLst/>
              </a:rPr>
              <a:t>8.1.2  </a:t>
            </a:r>
            <a:r>
              <a:rPr lang="zh-CN" altLang="zh-CN" sz="4000" dirty="0">
                <a:effectLst/>
              </a:rPr>
              <a:t>迭代器</a:t>
            </a:r>
            <a:r>
              <a:rPr lang="en-US" altLang="zh-CN" sz="4000" dirty="0">
                <a:effectLst/>
              </a:rPr>
              <a:t>Iterator</a:t>
            </a:r>
            <a:r>
              <a:rPr lang="zh-CN" altLang="zh-CN" sz="4000" dirty="0">
                <a:effectLst/>
              </a:rPr>
              <a:t>接口</a:t>
            </a:r>
            <a:endParaRPr lang="zh-CN" altLang="en-US" dirty="0"/>
          </a:p>
        </p:txBody>
      </p:sp>
      <p:pic>
        <p:nvPicPr>
          <p:cNvPr id="2097157" name="图片 3"/>
          <p:cNvPicPr/>
          <p:nvPr/>
        </p:nvPicPr>
        <p:blipFill>
          <a:blip r:embed="rId1"/>
          <a:srcRect/>
          <a:stretch>
            <a:fillRect/>
          </a:stretch>
        </p:blipFill>
        <p:spPr bwMode="auto">
          <a:xfrm>
            <a:off x="1979712" y="3212976"/>
            <a:ext cx="5400600" cy="2088232"/>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624" name="内容占位符 1"/>
          <p:cNvSpPr>
            <a:spLocks noGrp="1"/>
          </p:cNvSpPr>
          <p:nvPr>
            <p:ph idx="4294967295"/>
          </p:nvPr>
        </p:nvSpPr>
        <p:spPr>
          <a:xfrm>
            <a:off x="0" y="1481455"/>
            <a:ext cx="8229600" cy="4525645"/>
          </a:xfrm>
        </p:spPr>
        <p:txBody>
          <a:bodyPr/>
          <a:p>
            <a:pPr marL="109855" indent="0">
              <a:buNone/>
            </a:pPr>
            <a:r>
              <a:rPr lang="zh-CN" altLang="zh-CN" dirty="0"/>
              <a:t>（</a:t>
            </a:r>
            <a:r>
              <a:rPr lang="en-US" altLang="zh-CN" dirty="0"/>
              <a:t>2</a:t>
            </a:r>
            <a:r>
              <a:rPr lang="zh-CN" altLang="zh-CN" dirty="0"/>
              <a:t>）</a:t>
            </a:r>
            <a:r>
              <a:rPr lang="en-US" altLang="zh-CN" dirty="0" err="1"/>
              <a:t>hasNext</a:t>
            </a:r>
            <a:r>
              <a:rPr lang="en-US" altLang="zh-CN" dirty="0"/>
              <a:t>()</a:t>
            </a:r>
            <a:endParaRPr lang="zh-CN" altLang="zh-CN" dirty="0"/>
          </a:p>
          <a:p>
            <a:pPr lvl="1"/>
            <a:r>
              <a:rPr lang="en-US" altLang="zh-CN" dirty="0" err="1"/>
              <a:t>boolean</a:t>
            </a:r>
            <a:r>
              <a:rPr lang="en-US" altLang="zh-CN" dirty="0"/>
              <a:t> </a:t>
            </a:r>
            <a:r>
              <a:rPr lang="en-US" altLang="zh-CN" dirty="0" err="1"/>
              <a:t>hasNext</a:t>
            </a:r>
            <a:r>
              <a:rPr lang="en-US" altLang="zh-CN" dirty="0"/>
              <a:t>()</a:t>
            </a:r>
            <a:r>
              <a:rPr lang="zh-CN" altLang="zh-CN" dirty="0"/>
              <a:t>：如果集合中还有未被遍历的元素，返回</a:t>
            </a:r>
            <a:r>
              <a:rPr lang="en-US" altLang="zh-CN" dirty="0"/>
              <a:t>true</a:t>
            </a:r>
            <a:r>
              <a:rPr lang="zh-CN" altLang="zh-CN" dirty="0"/>
              <a:t>，即迭代器还可以继续向后移动的时候返回</a:t>
            </a:r>
            <a:r>
              <a:rPr lang="en-US" altLang="zh-CN" dirty="0"/>
              <a:t>true</a:t>
            </a:r>
            <a:r>
              <a:rPr lang="zh-CN" altLang="zh-CN" dirty="0"/>
              <a:t>。</a:t>
            </a:r>
            <a:endParaRPr lang="zh-CN" altLang="zh-CN" dirty="0"/>
          </a:p>
          <a:p>
            <a:pPr lvl="1"/>
            <a:endParaRPr lang="en-US" altLang="zh-CN" dirty="0"/>
          </a:p>
          <a:p>
            <a:pPr lvl="1"/>
            <a:r>
              <a:rPr lang="zh-CN" altLang="zh-CN" dirty="0"/>
              <a:t>遍历时，在</a:t>
            </a:r>
            <a:r>
              <a:rPr lang="en-US" altLang="zh-CN" dirty="0" err="1"/>
              <a:t>hasNext</a:t>
            </a:r>
            <a:r>
              <a:rPr lang="en-US" altLang="zh-CN" dirty="0"/>
              <a:t>()</a:t>
            </a:r>
            <a:r>
              <a:rPr lang="zh-CN" altLang="zh-CN" dirty="0"/>
              <a:t>方法的控制下，通过反复调用</a:t>
            </a:r>
            <a:r>
              <a:rPr lang="en-US" altLang="zh-CN" dirty="0"/>
              <a:t>next()</a:t>
            </a:r>
            <a:r>
              <a:rPr lang="zh-CN" altLang="zh-CN" dirty="0"/>
              <a:t>方法，逐个访问集合中的各个元素。</a:t>
            </a:r>
            <a:endParaRPr lang="zh-CN" altLang="zh-CN" dirty="0"/>
          </a:p>
        </p:txBody>
      </p:sp>
      <p:sp>
        <p:nvSpPr>
          <p:cNvPr id="1048625" name="标题 2"/>
          <p:cNvSpPr>
            <a:spLocks noGrp="1"/>
          </p:cNvSpPr>
          <p:nvPr>
            <p:ph type="title"/>
          </p:nvPr>
        </p:nvSpPr>
        <p:spPr>
          <a:xfrm>
            <a:off x="1204913" y="261803"/>
            <a:ext cx="6482886" cy="645160"/>
          </a:xfrm>
        </p:spPr>
        <p:txBody>
          <a:bodyPr/>
          <a:p>
            <a:pPr algn="l">
              <a:buClrTx/>
              <a:buSzTx/>
              <a:buFontTx/>
            </a:pPr>
            <a:r>
              <a:rPr altLang="zh-CN" sz="4000" dirty="0">
                <a:effectLst/>
              </a:rPr>
              <a:t>8.1.2  </a:t>
            </a:r>
            <a:r>
              <a:rPr lang="zh-CN" altLang="zh-CN" sz="4000" dirty="0">
                <a:effectLst/>
              </a:rPr>
              <a:t>迭代器</a:t>
            </a:r>
            <a:r>
              <a:rPr altLang="zh-CN" sz="4000" dirty="0">
                <a:effectLst/>
              </a:rPr>
              <a:t>Iterator</a:t>
            </a:r>
            <a:r>
              <a:rPr lang="zh-CN" altLang="zh-CN" sz="4000" dirty="0">
                <a:effectLst/>
              </a:rPr>
              <a:t>接口</a:t>
            </a:r>
            <a:endParaRPr lang="zh-CN" altLang="zh-CN" sz="4000" dirty="0">
              <a:effectLst/>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26" name="标题 2"/>
          <p:cNvSpPr>
            <a:spLocks noGrp="1"/>
          </p:cNvSpPr>
          <p:nvPr>
            <p:ph type="title"/>
          </p:nvPr>
        </p:nvSpPr>
        <p:spPr>
          <a:xfrm>
            <a:off x="1204913" y="261803"/>
            <a:ext cx="6482886" cy="645160"/>
          </a:xfrm>
        </p:spPr>
        <p:txBody>
          <a:bodyPr/>
          <a:p>
            <a:pPr algn="l">
              <a:buClrTx/>
              <a:buSzTx/>
              <a:buFontTx/>
            </a:pPr>
            <a:r>
              <a:rPr altLang="zh-CN" sz="4000" dirty="0">
                <a:effectLst/>
              </a:rPr>
              <a:t>8.1.2  </a:t>
            </a:r>
            <a:r>
              <a:rPr lang="zh-CN" altLang="zh-CN" sz="4000" dirty="0">
                <a:effectLst/>
              </a:rPr>
              <a:t>迭代器</a:t>
            </a:r>
            <a:r>
              <a:rPr altLang="zh-CN" sz="4000" dirty="0">
                <a:effectLst/>
              </a:rPr>
              <a:t>Iterator</a:t>
            </a:r>
            <a:r>
              <a:rPr lang="zh-CN" altLang="zh-CN" sz="4000" dirty="0">
                <a:effectLst/>
              </a:rPr>
              <a:t>接口</a:t>
            </a:r>
            <a:endParaRPr lang="zh-CN" altLang="zh-CN" sz="4000" dirty="0">
              <a:effectLst/>
            </a:endParaRPr>
          </a:p>
        </p:txBody>
      </p:sp>
      <p:sp>
        <p:nvSpPr>
          <p:cNvPr id="1048627" name="文本框 7"/>
          <p:cNvSpPr txBox="1"/>
          <p:nvPr/>
        </p:nvSpPr>
        <p:spPr>
          <a:xfrm>
            <a:off x="611560" y="1434373"/>
            <a:ext cx="7776864" cy="16300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p>
            <a:pPr fontAlgn="auto"/>
            <a:r>
              <a:rPr lang="en-US" altLang="zh-CN" sz="2000" dirty="0">
                <a:latin typeface="Abadi" panose="020B0604020104020204" pitchFamily="34" charset="0"/>
              </a:rPr>
              <a:t>Collection c = </a:t>
            </a:r>
            <a:r>
              <a:rPr lang="en-US" altLang="zh-CN" sz="2000" b="1" dirty="0">
                <a:latin typeface="Abadi" panose="020B0604020104020204" pitchFamily="34" charset="0"/>
              </a:rPr>
              <a:t>new</a:t>
            </a:r>
            <a:r>
              <a:rPr lang="en-US" altLang="zh-CN" sz="2000" dirty="0">
                <a:latin typeface="Abadi" panose="020B0604020104020204" pitchFamily="34" charset="0"/>
              </a:rPr>
              <a:t> </a:t>
            </a:r>
            <a:r>
              <a:rPr lang="en-US" altLang="zh-CN" sz="2000" dirty="0" err="1">
                <a:latin typeface="Abadi" panose="020B0604020104020204" pitchFamily="34" charset="0"/>
              </a:rPr>
              <a:t>ArrayList</a:t>
            </a:r>
            <a:r>
              <a:rPr lang="en-US" altLang="zh-CN" sz="2000" dirty="0">
                <a:latin typeface="Abadi" panose="020B0604020104020204" pitchFamily="34" charset="0"/>
              </a:rPr>
              <a:t>();	//</a:t>
            </a:r>
            <a:r>
              <a:rPr lang="zh-CN" altLang="zh-CN" sz="2000" dirty="0">
                <a:latin typeface="Abadi" panose="020B0604020104020204" pitchFamily="34" charset="0"/>
              </a:rPr>
              <a:t>创建一个</a:t>
            </a:r>
            <a:r>
              <a:rPr lang="en-US" altLang="zh-CN" sz="2000" dirty="0" err="1">
                <a:latin typeface="Abadi" panose="020B0604020104020204" pitchFamily="34" charset="0"/>
              </a:rPr>
              <a:t>ArrayList</a:t>
            </a:r>
            <a:r>
              <a:rPr lang="zh-CN" altLang="zh-CN" sz="2000" dirty="0">
                <a:latin typeface="Abadi" panose="020B0604020104020204" pitchFamily="34" charset="0"/>
              </a:rPr>
              <a:t>对象</a:t>
            </a:r>
            <a:r>
              <a:rPr lang="en-US" altLang="zh-CN" sz="2000" dirty="0">
                <a:latin typeface="Abadi" panose="020B0604020104020204" pitchFamily="34" charset="0"/>
              </a:rPr>
              <a:t>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("Java");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("Struts");</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("Spring");</a:t>
            </a:r>
            <a:endParaRPr lang="zh-CN" altLang="zh-CN" sz="2000" dirty="0">
              <a:latin typeface="Abadi" panose="020B0604020104020204" pitchFamily="34" charset="0"/>
            </a:endParaRPr>
          </a:p>
        </p:txBody>
      </p:sp>
      <p:sp>
        <p:nvSpPr>
          <p:cNvPr id="1048628" name="文本框 9"/>
          <p:cNvSpPr txBox="1"/>
          <p:nvPr/>
        </p:nvSpPr>
        <p:spPr>
          <a:xfrm>
            <a:off x="611560" y="3429000"/>
            <a:ext cx="8229599" cy="2138045"/>
          </a:xfrm>
          <a:prstGeom prst="rect">
            <a:avLst/>
          </a:prstGeom>
          <a:noFill/>
        </p:spPr>
        <p:txBody>
          <a:bodyPr wrap="square">
            <a:spAutoFit/>
          </a:bodyPr>
          <a:p>
            <a:pPr algn="l">
              <a:spcBef>
                <a:spcPts val="600"/>
              </a:spcBef>
            </a:pPr>
            <a:r>
              <a:rPr lang="en-US" altLang="zh-CN" sz="1800" dirty="0">
                <a:solidFill>
                  <a:srgbClr val="000000"/>
                </a:solidFill>
                <a:latin typeface="Consolas" panose="020B0609020204030204" pitchFamily="49" charset="0"/>
              </a:rPr>
              <a:t>Iterator </a:t>
            </a:r>
            <a:r>
              <a:rPr lang="en-US" altLang="zh-CN" sz="1800" dirty="0">
                <a:solidFill>
                  <a:srgbClr val="6A3E3E"/>
                </a:solidFill>
                <a:latin typeface="Consolas" panose="020B0609020204030204" pitchFamily="49" charset="0"/>
              </a:rPr>
              <a:t>it</a:t>
            </a:r>
            <a:r>
              <a:rPr lang="en-US" altLang="zh-CN" sz="1800" dirty="0">
                <a:solidFill>
                  <a:srgbClr val="000000"/>
                </a:solidFill>
                <a:latin typeface="Consolas" panose="020B0609020204030204" pitchFamily="49" charset="0"/>
              </a:rPr>
              <a:t> = </a:t>
            </a:r>
            <a:r>
              <a:rPr lang="en-US" altLang="zh-CN" sz="1800" dirty="0" err="1">
                <a:solidFill>
                  <a:srgbClr val="6A3E3E"/>
                </a:solidFill>
                <a:latin typeface="Consolas" panose="020B0609020204030204" pitchFamily="49" charset="0"/>
              </a:rPr>
              <a:t>c</a:t>
            </a:r>
            <a:r>
              <a:rPr lang="en-US" altLang="zh-CN" sz="1800" dirty="0" err="1">
                <a:solidFill>
                  <a:srgbClr val="000000"/>
                </a:solidFill>
                <a:latin typeface="Consolas" panose="020B0609020204030204" pitchFamily="49" charset="0"/>
              </a:rPr>
              <a:t>.iterator</a:t>
            </a:r>
            <a:r>
              <a:rPr lang="en-US" altLang="zh-CN" sz="1800" dirty="0">
                <a:solidFill>
                  <a:srgbClr val="000000"/>
                </a:solidFill>
                <a:latin typeface="Consolas" panose="020B0609020204030204" pitchFamily="49" charset="0"/>
              </a:rPr>
              <a:t>();   </a:t>
            </a:r>
            <a:r>
              <a:rPr lang="en-US" altLang="zh-CN" sz="1800" dirty="0">
                <a:solidFill>
                  <a:srgbClr val="3F7F5F"/>
                </a:solidFill>
                <a:latin typeface="Consolas" panose="020B0609020204030204" pitchFamily="49" charset="0"/>
              </a:rPr>
              <a:t>//(1)iterator()</a:t>
            </a:r>
            <a:r>
              <a:rPr lang="zh-CN" altLang="en-US" sz="1800" dirty="0">
                <a:solidFill>
                  <a:srgbClr val="3F7F5F"/>
                </a:solidFill>
                <a:latin typeface="Consolas" panose="020B0609020204030204" pitchFamily="49" charset="0"/>
              </a:rPr>
              <a:t>方法获取迭代器</a:t>
            </a:r>
            <a:endParaRPr lang="zh-CN" altLang="en-US" sz="1800" dirty="0">
              <a:solidFill>
                <a:srgbClr val="3F7F5F"/>
              </a:solidFill>
              <a:latin typeface="Consolas" panose="020B0609020204030204" pitchFamily="49" charset="0"/>
            </a:endParaRPr>
          </a:p>
          <a:p>
            <a:pPr algn="l">
              <a:spcBef>
                <a:spcPts val="600"/>
              </a:spcBef>
            </a:pPr>
            <a:r>
              <a:rPr lang="en-US" altLang="zh-CN" sz="1800" dirty="0">
                <a:solidFill>
                  <a:srgbClr val="7F0055"/>
                </a:solidFill>
                <a:latin typeface="Consolas" panose="020B0609020204030204" pitchFamily="49" charset="0"/>
              </a:rPr>
              <a:t>while</a:t>
            </a:r>
            <a:r>
              <a:rPr lang="en-US" altLang="zh-CN" sz="1800" dirty="0">
                <a:solidFill>
                  <a:srgbClr val="000000"/>
                </a:solidFill>
                <a:latin typeface="Consolas" panose="020B0609020204030204" pitchFamily="49" charset="0"/>
              </a:rPr>
              <a:t> (</a:t>
            </a:r>
            <a:r>
              <a:rPr lang="en-US" altLang="zh-CN" sz="1800" dirty="0" err="1">
                <a:solidFill>
                  <a:srgbClr val="6A3E3E"/>
                </a:solidFill>
                <a:latin typeface="Consolas" panose="020B0609020204030204" pitchFamily="49" charset="0"/>
              </a:rPr>
              <a:t>it</a:t>
            </a:r>
            <a:r>
              <a:rPr lang="en-US" altLang="zh-CN" sz="1800" dirty="0" err="1">
                <a:solidFill>
                  <a:srgbClr val="000000"/>
                </a:solidFill>
                <a:latin typeface="Consolas" panose="020B0609020204030204" pitchFamily="49" charset="0"/>
              </a:rPr>
              <a:t>.hasNext</a:t>
            </a:r>
            <a:r>
              <a:rPr lang="en-US" altLang="zh-CN" sz="1800" dirty="0">
                <a:solidFill>
                  <a:srgbClr val="000000"/>
                </a:solidFill>
                <a:latin typeface="Consolas" panose="020B0609020204030204" pitchFamily="49" charset="0"/>
              </a:rPr>
              <a:t>()){  </a:t>
            </a:r>
            <a:r>
              <a:rPr lang="en-US" altLang="zh-CN" sz="1800" dirty="0">
                <a:solidFill>
                  <a:srgbClr val="3F7F5F"/>
                </a:solidFill>
                <a:latin typeface="Consolas" panose="020B0609020204030204" pitchFamily="49" charset="0"/>
              </a:rPr>
              <a:t>//(2)</a:t>
            </a:r>
            <a:r>
              <a:rPr lang="en-US" altLang="zh-CN" sz="1800" dirty="0" err="1">
                <a:solidFill>
                  <a:srgbClr val="3F7F5F"/>
                </a:solidFill>
                <a:latin typeface="Consolas" panose="020B0609020204030204" pitchFamily="49" charset="0"/>
              </a:rPr>
              <a:t>hasNext</a:t>
            </a:r>
            <a:r>
              <a:rPr lang="en-US" altLang="zh-CN" sz="1800" dirty="0">
                <a:solidFill>
                  <a:srgbClr val="3F7F5F"/>
                </a:solidFill>
                <a:latin typeface="Consolas" panose="020B0609020204030204" pitchFamily="49" charset="0"/>
              </a:rPr>
              <a:t>()</a:t>
            </a:r>
            <a:r>
              <a:rPr lang="zh-CN" altLang="en-US" sz="1800" dirty="0">
                <a:solidFill>
                  <a:srgbClr val="3F7F5F"/>
                </a:solidFill>
                <a:latin typeface="Consolas" panose="020B0609020204030204" pitchFamily="49" charset="0"/>
              </a:rPr>
              <a:t>方法控制迭代</a:t>
            </a:r>
            <a:endParaRPr lang="zh-CN" altLang="en-US" sz="1800" dirty="0">
              <a:solidFill>
                <a:srgbClr val="3F7F5F"/>
              </a:solidFill>
              <a:latin typeface="Consolas" panose="020B0609020204030204" pitchFamily="49" charset="0"/>
            </a:endParaRPr>
          </a:p>
          <a:p>
            <a:pPr algn="l">
              <a:spcBef>
                <a:spcPts val="600"/>
              </a:spcBef>
            </a:pPr>
            <a:r>
              <a:rPr lang="en-US" altLang="zh-CN" sz="1800" dirty="0">
                <a:solidFill>
                  <a:srgbClr val="000000"/>
                </a:solidFill>
                <a:latin typeface="Consolas" panose="020B0609020204030204" pitchFamily="49" charset="0"/>
              </a:rPr>
              <a:t>	</a:t>
            </a:r>
            <a:r>
              <a:rPr lang="en-US" altLang="zh-CN" sz="1800" dirty="0">
                <a:solidFill>
                  <a:srgbClr val="3F7F5F"/>
                </a:solidFill>
                <a:latin typeface="Consolas" panose="020B0609020204030204" pitchFamily="49" charset="0"/>
              </a:rPr>
              <a:t>//(3)next()</a:t>
            </a:r>
            <a:r>
              <a:rPr lang="zh-CN" altLang="en-US" sz="1800" dirty="0">
                <a:solidFill>
                  <a:srgbClr val="3F7F5F"/>
                </a:solidFill>
                <a:latin typeface="Consolas" panose="020B0609020204030204" pitchFamily="49" charset="0"/>
              </a:rPr>
              <a:t>方法获取迭代元素</a:t>
            </a:r>
            <a:endParaRPr lang="en-US" altLang="zh-CN" sz="1800" dirty="0">
              <a:solidFill>
                <a:srgbClr val="3F7F5F"/>
              </a:solidFill>
              <a:latin typeface="Consolas" panose="020B0609020204030204" pitchFamily="49" charset="0"/>
            </a:endParaRPr>
          </a:p>
          <a:p>
            <a:pPr algn="l">
              <a:spcBef>
                <a:spcPts val="600"/>
              </a:spcBef>
            </a:pPr>
            <a:r>
              <a:rPr lang="en-US" altLang="zh-CN" dirty="0">
                <a:solidFill>
                  <a:srgbClr val="3F7F5F"/>
                </a:solidFill>
                <a:latin typeface="Consolas" panose="020B0609020204030204" pitchFamily="49" charset="0"/>
              </a:rPr>
              <a:t>	</a:t>
            </a:r>
            <a:r>
              <a:rPr lang="en-US" altLang="zh-CN" sz="1800" dirty="0">
                <a:solidFill>
                  <a:srgbClr val="000000"/>
                </a:solidFill>
                <a:latin typeface="Consolas" panose="020B0609020204030204" pitchFamily="49" charset="0"/>
              </a:rPr>
              <a:t>String </a:t>
            </a:r>
            <a:r>
              <a:rPr lang="en-US" altLang="zh-CN" sz="1800" dirty="0">
                <a:solidFill>
                  <a:srgbClr val="6A3E3E"/>
                </a:solidFill>
                <a:latin typeface="Consolas" panose="020B0609020204030204" pitchFamily="49" charset="0"/>
              </a:rPr>
              <a:t>element</a:t>
            </a:r>
            <a:r>
              <a:rPr lang="en-US" altLang="zh-CN" sz="1800" dirty="0">
                <a:solidFill>
                  <a:srgbClr val="000000"/>
                </a:solidFill>
                <a:latin typeface="Consolas" panose="020B0609020204030204" pitchFamily="49" charset="0"/>
              </a:rPr>
              <a:t> = (String)</a:t>
            </a:r>
            <a:r>
              <a:rPr lang="en-US" altLang="zh-CN" sz="1800" dirty="0" err="1">
                <a:solidFill>
                  <a:srgbClr val="6A3E3E"/>
                </a:solidFill>
                <a:latin typeface="Consolas" panose="020B0609020204030204" pitchFamily="49" charset="0"/>
              </a:rPr>
              <a:t>it</a:t>
            </a:r>
            <a:r>
              <a:rPr lang="en-US" altLang="zh-CN" sz="1800" dirty="0" err="1">
                <a:solidFill>
                  <a:srgbClr val="000000"/>
                </a:solidFill>
                <a:latin typeface="Consolas" panose="020B0609020204030204" pitchFamily="49" charset="0"/>
              </a:rPr>
              <a:t>.next</a:t>
            </a:r>
            <a:r>
              <a:rPr lang="en-US" altLang="zh-CN" sz="1800" dirty="0">
                <a:solidFill>
                  <a:srgbClr val="000000"/>
                </a:solidFill>
                <a:latin typeface="Consolas" panose="020B0609020204030204" pitchFamily="49" charset="0"/>
              </a:rPr>
              <a:t>();</a:t>
            </a:r>
            <a:endParaRPr lang="zh-CN" altLang="en-US" sz="1800" dirty="0">
              <a:solidFill>
                <a:srgbClr val="3F7F5F"/>
              </a:solidFill>
              <a:latin typeface="Consolas" panose="020B0609020204030204" pitchFamily="49" charset="0"/>
            </a:endParaRPr>
          </a:p>
          <a:p>
            <a:pPr algn="l">
              <a:spcBef>
                <a:spcPts val="600"/>
              </a:spcBef>
            </a:pPr>
            <a:r>
              <a:rPr lang="en-US" altLang="zh-CN" sz="1800"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System.</a:t>
            </a:r>
            <a:r>
              <a:rPr lang="en-US" altLang="zh-CN" sz="1800" dirty="0" err="1">
                <a:solidFill>
                  <a:srgbClr val="0000C0"/>
                </a:solidFill>
                <a:latin typeface="Consolas" panose="020B0609020204030204" pitchFamily="49" charset="0"/>
              </a:rPr>
              <a:t>out</a:t>
            </a:r>
            <a:r>
              <a:rPr lang="en-US" altLang="zh-CN" sz="1800" dirty="0" err="1">
                <a:solidFill>
                  <a:srgbClr val="000000"/>
                </a:solidFill>
                <a:latin typeface="Consolas" panose="020B0609020204030204" pitchFamily="49" charset="0"/>
              </a:rPr>
              <a:t>.println</a:t>
            </a:r>
            <a:r>
              <a:rPr lang="en-US" altLang="zh-CN" sz="1800" dirty="0">
                <a:solidFill>
                  <a:srgbClr val="000000"/>
                </a:solidFill>
                <a:latin typeface="Consolas" panose="020B0609020204030204" pitchFamily="49" charset="0"/>
              </a:rPr>
              <a:t>(</a:t>
            </a:r>
            <a:r>
              <a:rPr lang="en-US" altLang="zh-CN" sz="1800" dirty="0">
                <a:solidFill>
                  <a:srgbClr val="6A3E3E"/>
                </a:solidFill>
                <a:latin typeface="Consolas" panose="020B0609020204030204" pitchFamily="49" charset="0"/>
              </a:rPr>
              <a:t>element</a:t>
            </a:r>
            <a:r>
              <a:rPr lang="en-US" altLang="zh-CN" sz="1800" dirty="0">
                <a:solidFill>
                  <a:srgbClr val="000000"/>
                </a:solidFill>
                <a:latin typeface="Consolas" panose="020B0609020204030204" pitchFamily="49" charset="0"/>
              </a:rPr>
              <a:t>);</a:t>
            </a:r>
            <a:endParaRPr lang="en-US" altLang="zh-CN" sz="1800" dirty="0">
              <a:solidFill>
                <a:srgbClr val="000000"/>
              </a:solidFill>
              <a:latin typeface="Consolas" panose="020B0609020204030204" pitchFamily="49" charset="0"/>
            </a:endParaRPr>
          </a:p>
          <a:p>
            <a:pPr algn="l">
              <a:spcBef>
                <a:spcPts val="600"/>
              </a:spcBef>
            </a:pPr>
            <a:r>
              <a:rPr lang="en-US" altLang="zh-CN" sz="1800" dirty="0">
                <a:solidFill>
                  <a:srgbClr val="000000"/>
                </a:solidFill>
                <a:latin typeface="Consolas" panose="020B0609020204030204" pitchFamily="49" charset="0"/>
              </a:rPr>
              <a:t>}</a:t>
            </a:r>
            <a:endParaRPr lang="zh-CN" altLang="en-US" dirty="0">
              <a:latin typeface="Abadi" panose="020B0604020104020204" pitchFamily="34" charset="0"/>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629" name="标题 2"/>
          <p:cNvSpPr>
            <a:spLocks noGrp="1"/>
          </p:cNvSpPr>
          <p:nvPr>
            <p:ph type="title"/>
          </p:nvPr>
        </p:nvSpPr>
        <p:spPr>
          <a:xfrm>
            <a:off x="1204913" y="393565"/>
            <a:ext cx="6482886" cy="381635"/>
          </a:xfrm>
        </p:spPr>
        <p:txBody>
          <a:bodyPr/>
          <a:p>
            <a:r>
              <a:rPr lang="zh-CN" altLang="en-US" dirty="0"/>
              <a:t>传统的</a:t>
            </a:r>
            <a:r>
              <a:rPr lang="en-US" altLang="zh-CN" dirty="0"/>
              <a:t>for-each</a:t>
            </a:r>
            <a:r>
              <a:rPr lang="zh-CN" altLang="en-US" dirty="0"/>
              <a:t>循环遍历</a:t>
            </a:r>
            <a:endParaRPr lang="zh-CN" altLang="en-US" dirty="0"/>
          </a:p>
        </p:txBody>
      </p:sp>
      <p:sp>
        <p:nvSpPr>
          <p:cNvPr id="1048630" name="文本框 5"/>
          <p:cNvSpPr txBox="1"/>
          <p:nvPr/>
        </p:nvSpPr>
        <p:spPr>
          <a:xfrm>
            <a:off x="598708" y="3933056"/>
            <a:ext cx="7696093" cy="1322070"/>
          </a:xfrm>
          <a:prstGeom prst="rect">
            <a:avLst/>
          </a:prstGeom>
          <a:solidFill>
            <a:schemeClr val="bg1"/>
          </a:solidFill>
        </p:spPr>
        <p:txBody>
          <a:bodyPr wrap="square">
            <a:spAutoFit/>
          </a:bodyPr>
          <a:p>
            <a:pPr algn="l"/>
            <a:r>
              <a:rPr lang="en-US" altLang="zh-CN" sz="2000" b="1" dirty="0">
                <a:solidFill>
                  <a:srgbClr val="7F0055"/>
                </a:solidFill>
                <a:latin typeface="Consolas" panose="020B0609020204030204" pitchFamily="49" charset="0"/>
              </a:rPr>
              <a:t>for</a:t>
            </a:r>
            <a:r>
              <a:rPr lang="en-US" altLang="zh-CN" sz="2000" b="1" dirty="0">
                <a:solidFill>
                  <a:srgbClr val="000000"/>
                </a:solidFill>
                <a:latin typeface="Consolas" panose="020B0609020204030204" pitchFamily="49" charset="0"/>
              </a:rPr>
              <a:t>(Object </a:t>
            </a:r>
            <a:r>
              <a:rPr lang="en-US" altLang="zh-CN" sz="2000" b="1" dirty="0">
                <a:solidFill>
                  <a:srgbClr val="6A3E3E"/>
                </a:solidFill>
                <a:latin typeface="Consolas" panose="020B0609020204030204" pitchFamily="49" charset="0"/>
              </a:rPr>
              <a:t>element</a:t>
            </a:r>
            <a:r>
              <a:rPr lang="en-US" altLang="zh-CN" sz="2000" b="1" dirty="0">
                <a:solidFill>
                  <a:srgbClr val="000000"/>
                </a:solidFill>
                <a:latin typeface="Consolas" panose="020B0609020204030204" pitchFamily="49" charset="0"/>
              </a:rPr>
              <a:t>: </a:t>
            </a:r>
            <a:r>
              <a:rPr lang="en-US" altLang="zh-CN" sz="2000" b="1" dirty="0">
                <a:solidFill>
                  <a:srgbClr val="6A3E3E"/>
                </a:solidFill>
                <a:latin typeface="Consolas" panose="020B0609020204030204" pitchFamily="49" charset="0"/>
              </a:rPr>
              <a:t>c</a:t>
            </a:r>
            <a:r>
              <a:rPr lang="en-US" altLang="zh-CN" sz="2000" b="1" dirty="0">
                <a:solidFill>
                  <a:srgbClr val="000000"/>
                </a:solidFill>
                <a:latin typeface="Consolas" panose="020B0609020204030204" pitchFamily="49" charset="0"/>
              </a:rPr>
              <a:t>){</a:t>
            </a:r>
            <a:endParaRPr lang="en-US" altLang="zh-CN" sz="2000" b="1" dirty="0">
              <a:solidFill>
                <a:srgbClr val="000000"/>
              </a:solidFill>
              <a:latin typeface="Consolas" panose="020B0609020204030204" pitchFamily="49" charset="0"/>
            </a:endParaRPr>
          </a:p>
          <a:p>
            <a:pPr algn="l"/>
            <a:r>
              <a:rPr lang="en-US" altLang="zh-CN" sz="2000" dirty="0">
                <a:solidFill>
                  <a:srgbClr val="000000"/>
                </a:solidFill>
                <a:latin typeface="Consolas" panose="020B0609020204030204" pitchFamily="49" charset="0"/>
              </a:rPr>
              <a:t>	String </a:t>
            </a:r>
            <a:r>
              <a:rPr lang="en-US" altLang="zh-CN" sz="2000" dirty="0">
                <a:solidFill>
                  <a:srgbClr val="6A3E3E"/>
                </a:solidFill>
                <a:latin typeface="Consolas" panose="020B0609020204030204" pitchFamily="49" charset="0"/>
              </a:rPr>
              <a:t>str</a:t>
            </a:r>
            <a:r>
              <a:rPr lang="en-US" altLang="zh-CN" sz="2000" dirty="0">
                <a:solidFill>
                  <a:srgbClr val="000000"/>
                </a:solidFill>
                <a:latin typeface="Consolas" panose="020B0609020204030204" pitchFamily="49" charset="0"/>
              </a:rPr>
              <a:t> = (String)</a:t>
            </a:r>
            <a:r>
              <a:rPr lang="en-US" altLang="zh-CN" sz="2000" dirty="0">
                <a:solidFill>
                  <a:srgbClr val="6A3E3E"/>
                </a:solidFill>
                <a:latin typeface="Consolas" panose="020B0609020204030204" pitchFamily="49" charset="0"/>
              </a:rPr>
              <a:t>element</a:t>
            </a:r>
            <a:r>
              <a:rPr lang="en-US" altLang="zh-CN" sz="2000" dirty="0">
                <a:solidFill>
                  <a:srgbClr val="000000"/>
                </a:solidFill>
                <a:latin typeface="Consolas" panose="020B0609020204030204" pitchFamily="49" charset="0"/>
              </a:rPr>
              <a:t>;</a:t>
            </a:r>
            <a:endParaRPr lang="en-US" altLang="zh-CN" sz="2000" dirty="0">
              <a:solidFill>
                <a:srgbClr val="000000"/>
              </a:solidFill>
              <a:latin typeface="Consolas" panose="020B0609020204030204" pitchFamily="49" charset="0"/>
            </a:endParaRPr>
          </a:p>
          <a:p>
            <a:pPr algn="l"/>
            <a:r>
              <a:rPr lang="en-US" altLang="zh-CN" sz="2000" dirty="0">
                <a:solidFill>
                  <a:srgbClr val="000000"/>
                </a:solidFill>
                <a:latin typeface="Consolas" panose="020B0609020204030204" pitchFamily="49" charset="0"/>
              </a:rPr>
              <a:t>	</a:t>
            </a:r>
            <a:r>
              <a:rPr lang="en-US" altLang="zh-CN" sz="2000" dirty="0" err="1">
                <a:solidFill>
                  <a:srgbClr val="000000"/>
                </a:solidFill>
                <a:latin typeface="Consolas" panose="020B0609020204030204" pitchFamily="49" charset="0"/>
              </a:rPr>
              <a:t>System.</a:t>
            </a:r>
            <a:r>
              <a:rPr lang="en-US" altLang="zh-CN" sz="2000" b="1" dirty="0" err="1">
                <a:solidFill>
                  <a:srgbClr val="0000C0"/>
                </a:solidFill>
                <a:latin typeface="Consolas" panose="020B0609020204030204" pitchFamily="49" charset="0"/>
              </a:rPr>
              <a:t>out</a:t>
            </a:r>
            <a:r>
              <a:rPr lang="en-US" altLang="zh-CN" sz="2000" b="1" dirty="0" err="1">
                <a:solidFill>
                  <a:srgbClr val="000000"/>
                </a:solidFill>
                <a:latin typeface="Consolas" panose="020B0609020204030204" pitchFamily="49" charset="0"/>
              </a:rPr>
              <a:t>.println</a:t>
            </a:r>
            <a:r>
              <a:rPr lang="en-US" altLang="zh-CN" sz="2000" b="1" dirty="0">
                <a:solidFill>
                  <a:srgbClr val="000000"/>
                </a:solidFill>
                <a:latin typeface="Consolas" panose="020B0609020204030204" pitchFamily="49" charset="0"/>
              </a:rPr>
              <a:t>(</a:t>
            </a:r>
            <a:r>
              <a:rPr lang="en-US" altLang="zh-CN" sz="2000" b="1" dirty="0">
                <a:solidFill>
                  <a:srgbClr val="6A3E3E"/>
                </a:solidFill>
                <a:latin typeface="Consolas" panose="020B0609020204030204" pitchFamily="49" charset="0"/>
              </a:rPr>
              <a:t>str</a:t>
            </a:r>
            <a:r>
              <a:rPr lang="en-US" altLang="zh-CN" sz="2000" b="1" dirty="0">
                <a:solidFill>
                  <a:srgbClr val="000000"/>
                </a:solidFill>
                <a:latin typeface="Consolas" panose="020B0609020204030204" pitchFamily="49" charset="0"/>
              </a:rPr>
              <a:t>);</a:t>
            </a:r>
            <a:endParaRPr lang="en-US" altLang="zh-CN" sz="2000" b="1" dirty="0">
              <a:solidFill>
                <a:srgbClr val="000000"/>
              </a:solidFill>
              <a:latin typeface="Consolas" panose="020B0609020204030204" pitchFamily="49" charset="0"/>
            </a:endParaRPr>
          </a:p>
          <a:p>
            <a:pPr algn="l"/>
            <a:r>
              <a:rPr lang="en-US" altLang="zh-CN" sz="2000" dirty="0">
                <a:solidFill>
                  <a:srgbClr val="000000"/>
                </a:solidFill>
                <a:latin typeface="Consolas" panose="020B0609020204030204" pitchFamily="49" charset="0"/>
              </a:rPr>
              <a:t>}</a:t>
            </a:r>
            <a:endParaRPr lang="zh-CN" altLang="en-US" sz="2000" dirty="0"/>
          </a:p>
        </p:txBody>
      </p:sp>
      <p:sp>
        <p:nvSpPr>
          <p:cNvPr id="1048631" name="文本框 6"/>
          <p:cNvSpPr txBox="1"/>
          <p:nvPr/>
        </p:nvSpPr>
        <p:spPr>
          <a:xfrm>
            <a:off x="3046980" y="3639540"/>
            <a:ext cx="1099820" cy="368300"/>
          </a:xfrm>
          <a:prstGeom prst="rect">
            <a:avLst/>
          </a:prstGeom>
          <a:noFill/>
        </p:spPr>
        <p:txBody>
          <a:bodyPr wrap="none" rtlCol="0">
            <a:spAutoFit/>
          </a:bodyPr>
          <a:p>
            <a:r>
              <a:rPr lang="zh-CN" altLang="en-US" b="1" dirty="0">
                <a:solidFill>
                  <a:srgbClr val="FF0000"/>
                </a:solidFill>
              </a:rPr>
              <a:t>集合对象</a:t>
            </a:r>
            <a:endParaRPr lang="zh-CN" altLang="en-US" b="1" dirty="0">
              <a:solidFill>
                <a:srgbClr val="FF0000"/>
              </a:solidFill>
            </a:endParaRPr>
          </a:p>
        </p:txBody>
      </p:sp>
      <p:sp>
        <p:nvSpPr>
          <p:cNvPr id="1048632" name="文本框 7"/>
          <p:cNvSpPr txBox="1"/>
          <p:nvPr/>
        </p:nvSpPr>
        <p:spPr>
          <a:xfrm>
            <a:off x="1606820" y="3632981"/>
            <a:ext cx="1099820" cy="368300"/>
          </a:xfrm>
          <a:prstGeom prst="rect">
            <a:avLst/>
          </a:prstGeom>
          <a:noFill/>
        </p:spPr>
        <p:txBody>
          <a:bodyPr wrap="none" rtlCol="0">
            <a:spAutoFit/>
          </a:bodyPr>
          <a:p>
            <a:r>
              <a:rPr lang="zh-CN" altLang="en-US" b="1" dirty="0">
                <a:solidFill>
                  <a:srgbClr val="FF0000"/>
                </a:solidFill>
              </a:rPr>
              <a:t>循环变量</a:t>
            </a:r>
            <a:endParaRPr lang="zh-CN" altLang="en-US" b="1" dirty="0">
              <a:solidFill>
                <a:srgbClr val="FF0000"/>
              </a:solidFill>
            </a:endParaRPr>
          </a:p>
        </p:txBody>
      </p:sp>
      <p:sp>
        <p:nvSpPr>
          <p:cNvPr id="1048633" name="文本框 8"/>
          <p:cNvSpPr txBox="1"/>
          <p:nvPr/>
        </p:nvSpPr>
        <p:spPr>
          <a:xfrm>
            <a:off x="2714816" y="3601287"/>
            <a:ext cx="412115" cy="368300"/>
          </a:xfrm>
          <a:prstGeom prst="rect">
            <a:avLst/>
          </a:prstGeom>
          <a:noFill/>
        </p:spPr>
        <p:txBody>
          <a:bodyPr wrap="none" rtlCol="0">
            <a:spAutoFit/>
          </a:bodyPr>
          <a:p>
            <a:r>
              <a:rPr lang="zh-CN" altLang="en-US" b="1" dirty="0">
                <a:solidFill>
                  <a:srgbClr val="FF0000"/>
                </a:solidFill>
              </a:rPr>
              <a:t>：</a:t>
            </a:r>
            <a:endParaRPr lang="zh-CN" altLang="en-US" b="1" dirty="0">
              <a:solidFill>
                <a:srgbClr val="FF0000"/>
              </a:solidFill>
            </a:endParaRPr>
          </a:p>
        </p:txBody>
      </p:sp>
      <p:sp>
        <p:nvSpPr>
          <p:cNvPr id="1048634" name="文本框 9"/>
          <p:cNvSpPr txBox="1"/>
          <p:nvPr/>
        </p:nvSpPr>
        <p:spPr>
          <a:xfrm>
            <a:off x="611560" y="1434373"/>
            <a:ext cx="7776864" cy="163004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p>
            <a:pPr fontAlgn="auto"/>
            <a:r>
              <a:rPr lang="en-US" altLang="zh-CN" sz="2000" dirty="0">
                <a:latin typeface="Abadi" panose="020B0604020104020204" pitchFamily="34" charset="0"/>
              </a:rPr>
              <a:t>Collection c = </a:t>
            </a:r>
            <a:r>
              <a:rPr lang="en-US" altLang="zh-CN" sz="2000" b="1" dirty="0">
                <a:latin typeface="Abadi" panose="020B0604020104020204" pitchFamily="34" charset="0"/>
              </a:rPr>
              <a:t>new</a:t>
            </a:r>
            <a:r>
              <a:rPr lang="en-US" altLang="zh-CN" sz="2000" dirty="0">
                <a:latin typeface="Abadi" panose="020B0604020104020204" pitchFamily="34" charset="0"/>
              </a:rPr>
              <a:t> </a:t>
            </a:r>
            <a:r>
              <a:rPr lang="en-US" altLang="zh-CN" sz="2000" dirty="0" err="1">
                <a:latin typeface="Abadi" panose="020B0604020104020204" pitchFamily="34" charset="0"/>
              </a:rPr>
              <a:t>ArrayList</a:t>
            </a:r>
            <a:r>
              <a:rPr lang="en-US" altLang="zh-CN" sz="2000" dirty="0">
                <a:latin typeface="Abadi" panose="020B0604020104020204" pitchFamily="34" charset="0"/>
              </a:rPr>
              <a:t>();	//</a:t>
            </a:r>
            <a:r>
              <a:rPr lang="zh-CN" altLang="zh-CN" sz="2000" dirty="0">
                <a:latin typeface="Abadi" panose="020B0604020104020204" pitchFamily="34" charset="0"/>
              </a:rPr>
              <a:t>创建一个</a:t>
            </a:r>
            <a:r>
              <a:rPr lang="en-US" altLang="zh-CN" sz="2000" dirty="0" err="1">
                <a:latin typeface="Abadi" panose="020B0604020104020204" pitchFamily="34" charset="0"/>
              </a:rPr>
              <a:t>ArrayList</a:t>
            </a:r>
            <a:r>
              <a:rPr lang="zh-CN" altLang="zh-CN" sz="2000" dirty="0">
                <a:latin typeface="Abadi" panose="020B0604020104020204" pitchFamily="34" charset="0"/>
              </a:rPr>
              <a:t>对象</a:t>
            </a:r>
            <a:r>
              <a:rPr lang="en-US" altLang="zh-CN" sz="2000" dirty="0">
                <a:latin typeface="Abadi" panose="020B0604020104020204" pitchFamily="34" charset="0"/>
              </a:rPr>
              <a:t>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("Java");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("Struts");</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("Spring");</a:t>
            </a:r>
            <a:endParaRPr lang="zh-CN" altLang="zh-CN" sz="2000" dirty="0">
              <a:latin typeface="Abadi" panose="020B0604020104020204" pitchFamily="34" charset="0"/>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35" name="内容占位符 8"/>
          <p:cNvSpPr>
            <a:spLocks noGrp="1"/>
          </p:cNvSpPr>
          <p:nvPr>
            <p:ph idx="4294967295"/>
          </p:nvPr>
        </p:nvSpPr>
        <p:spPr>
          <a:xfrm>
            <a:off x="0" y="1481455"/>
            <a:ext cx="8229600" cy="4899660"/>
          </a:xfrm>
        </p:spPr>
        <p:txBody>
          <a:bodyPr vert="horz">
            <a:normAutofit/>
          </a:bodyPr>
          <a:p>
            <a:r>
              <a:rPr lang="en-US" altLang="zh-CN" dirty="0"/>
              <a:t>Java SE 8</a:t>
            </a:r>
            <a:r>
              <a:rPr lang="zh-CN" altLang="zh-CN" dirty="0"/>
              <a:t>开始，</a:t>
            </a:r>
            <a:r>
              <a:rPr lang="en-US" altLang="zh-CN" dirty="0" err="1"/>
              <a:t>Iterable</a:t>
            </a:r>
            <a:r>
              <a:rPr lang="zh-CN" altLang="zh-CN" dirty="0"/>
              <a:t>接口中新增了</a:t>
            </a:r>
            <a:r>
              <a:rPr lang="en-US" altLang="zh-CN" dirty="0" err="1"/>
              <a:t>forEach</a:t>
            </a:r>
            <a:r>
              <a:rPr lang="zh-CN" altLang="zh-CN" dirty="0"/>
              <a:t>方法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t>参数</a:t>
            </a:r>
            <a:r>
              <a:rPr lang="en-US" altLang="zh-CN" dirty="0"/>
              <a:t>action</a:t>
            </a:r>
            <a:r>
              <a:rPr lang="zh-CN" altLang="en-US" dirty="0"/>
              <a:t>：</a:t>
            </a:r>
            <a:r>
              <a:rPr lang="en-US" altLang="zh-CN" dirty="0"/>
              <a:t>lambda</a:t>
            </a:r>
            <a:r>
              <a:rPr lang="zh-CN" altLang="zh-CN" dirty="0"/>
              <a:t>表达式</a:t>
            </a:r>
            <a:r>
              <a:rPr lang="zh-CN" altLang="en-US" dirty="0"/>
              <a:t>，描述遍历的行为</a:t>
            </a:r>
            <a:endParaRPr lang="en-US" altLang="zh-CN" dirty="0"/>
          </a:p>
          <a:p>
            <a:r>
              <a:rPr lang="en-US" altLang="zh-CN" sz="2800" dirty="0"/>
              <a:t>lambda</a:t>
            </a:r>
            <a:r>
              <a:rPr lang="zh-CN" altLang="zh-CN" sz="2800" dirty="0"/>
              <a:t>表达式能够将</a:t>
            </a:r>
            <a:r>
              <a:rPr lang="zh-CN" altLang="en-US" sz="2800" dirty="0"/>
              <a:t>行为</a:t>
            </a:r>
            <a:r>
              <a:rPr lang="zh-CN" altLang="zh-CN" sz="2800" dirty="0"/>
              <a:t>做为方法的参数</a:t>
            </a:r>
            <a:endParaRPr lang="zh-CN" altLang="zh-CN" dirty="0"/>
          </a:p>
        </p:txBody>
      </p:sp>
      <p:sp>
        <p:nvSpPr>
          <p:cNvPr id="1048636"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pic>
        <p:nvPicPr>
          <p:cNvPr id="2097158" name="图片 6"/>
          <p:cNvPicPr>
            <a:picLocks noChangeAspect="1"/>
          </p:cNvPicPr>
          <p:nvPr>
            <p:custDataLst>
              <p:tags r:id="rId1"/>
            </p:custDataLst>
          </p:nvPr>
        </p:nvPicPr>
        <p:blipFill>
          <a:blip r:embed="rId2"/>
          <a:stretch>
            <a:fillRect/>
          </a:stretch>
        </p:blipFill>
        <p:spPr>
          <a:xfrm>
            <a:off x="827584" y="1844943"/>
            <a:ext cx="6696744" cy="2160240"/>
          </a:xfrm>
          <a:prstGeom prst="rect">
            <a:avLst/>
          </a:prstGeom>
        </p:spPr>
      </p:pic>
      <p:sp>
        <p:nvSpPr>
          <p:cNvPr id="1048637" name="矩形 9"/>
          <p:cNvSpPr/>
          <p:nvPr/>
        </p:nvSpPr>
        <p:spPr>
          <a:xfrm>
            <a:off x="827584" y="2780928"/>
            <a:ext cx="6696744" cy="1080120"/>
          </a:xfrm>
          <a:prstGeom prst="rect">
            <a:avLst/>
          </a:prstGeom>
          <a:no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86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35" name="内容占位符 8"/>
          <p:cNvSpPr>
            <a:spLocks noGrp="1"/>
          </p:cNvSpPr>
          <p:nvPr>
            <p:ph idx="4294967295"/>
          </p:nvPr>
        </p:nvSpPr>
        <p:spPr>
          <a:xfrm>
            <a:off x="179705" y="980440"/>
            <a:ext cx="8639175" cy="5076825"/>
          </a:xfrm>
        </p:spPr>
        <p:txBody>
          <a:bodyPr vert="horz">
            <a:normAutofit/>
          </a:bodyPr>
          <a:p>
            <a:r>
              <a:rPr lang="zh-CN" altLang="en-US">
                <a:latin typeface="等线" panose="02010600030101010101" pitchFamily="2" charset="-122"/>
                <a:ea typeface="等线" panose="02010600030101010101" pitchFamily="2" charset="-122"/>
                <a:sym typeface="+mn-ea"/>
              </a:rPr>
              <a:t>对于一个Java变量，我们可以赋给其一个“值”</a:t>
            </a:r>
            <a:endParaRPr lang="zh-CN" altLang="en-US">
              <a:latin typeface="等线" panose="02010600030101010101" pitchFamily="2" charset="-122"/>
              <a:ea typeface="等线" panose="02010600030101010101" pitchFamily="2" charset="-122"/>
              <a:sym typeface="+mn-ea"/>
            </a:endParaRPr>
          </a:p>
          <a:p>
            <a:r>
              <a:rPr lang="zh-CN" altLang="en-US">
                <a:latin typeface="等线" panose="02010600030101010101" pitchFamily="2" charset="-122"/>
                <a:ea typeface="等线" panose="02010600030101010101" pitchFamily="2" charset="-122"/>
                <a:sym typeface="+mn-ea"/>
              </a:rPr>
              <a:t>int aValue = </a:t>
            </a:r>
            <a:r>
              <a:rPr lang="en-US" altLang="zh-CN">
                <a:latin typeface="等线" panose="02010600030101010101" pitchFamily="2" charset="-122"/>
                <a:ea typeface="等线" panose="02010600030101010101" pitchFamily="2" charset="-122"/>
                <a:sym typeface="+mn-ea"/>
              </a:rPr>
              <a:t>2</a:t>
            </a:r>
            <a:r>
              <a:rPr lang="zh-CN" altLang="en-US">
                <a:latin typeface="等线" panose="02010600030101010101" pitchFamily="2" charset="-122"/>
                <a:ea typeface="等线" panose="02010600030101010101" pitchFamily="2" charset="-122"/>
                <a:sym typeface="+mn-ea"/>
              </a:rPr>
              <a:t>；</a:t>
            </a:r>
            <a:endParaRPr lang="zh-CN" altLang="en-US">
              <a:latin typeface="等线" panose="02010600030101010101" pitchFamily="2" charset="-122"/>
              <a:ea typeface="等线" panose="02010600030101010101" pitchFamily="2" charset="-122"/>
            </a:endParaRPr>
          </a:p>
          <a:p>
            <a:r>
              <a:rPr lang="zh-CN" altLang="en-US">
                <a:latin typeface="等线" panose="02010600030101010101" pitchFamily="2" charset="-122"/>
                <a:ea typeface="等线" panose="02010600030101010101" pitchFamily="2" charset="-122"/>
                <a:sym typeface="+mn-ea"/>
              </a:rPr>
              <a:t>String aString = "Hello World!";</a:t>
            </a:r>
            <a:endParaRPr lang="zh-CN" altLang="en-US">
              <a:latin typeface="等线" panose="02010600030101010101" pitchFamily="2" charset="-122"/>
              <a:ea typeface="等线" panose="02010600030101010101" pitchFamily="2" charset="-122"/>
            </a:endParaRPr>
          </a:p>
          <a:p>
            <a:r>
              <a:rPr lang="zh-CN" altLang="en-US">
                <a:latin typeface="等线" panose="02010600030101010101" pitchFamily="2" charset="-122"/>
                <a:ea typeface="等线" panose="02010600030101010101" pitchFamily="2" charset="-122"/>
                <a:sym typeface="+mn-ea"/>
              </a:rPr>
              <a:t>Boolean aBoolean = aString.startWith("H");</a:t>
            </a:r>
            <a:endParaRPr lang="zh-CN" altLang="en-US">
              <a:latin typeface="等线" panose="02010600030101010101" pitchFamily="2" charset="-122"/>
              <a:ea typeface="等线" panose="02010600030101010101" pitchFamily="2" charset="-122"/>
            </a:endParaRPr>
          </a:p>
          <a:p>
            <a:r>
              <a:rPr lang="zh-CN" altLang="en-US">
                <a:latin typeface="等线" panose="02010600030101010101" pitchFamily="2" charset="-122"/>
                <a:ea typeface="等线" panose="02010600030101010101" pitchFamily="2" charset="-122"/>
                <a:sym typeface="+mn-ea"/>
              </a:rPr>
              <a:t>如果想要把“一块代码”赋值给</a:t>
            </a:r>
            <a:r>
              <a:rPr lang="en-US" altLang="zh-CN">
                <a:latin typeface="等线" panose="02010600030101010101" pitchFamily="2" charset="-122"/>
                <a:ea typeface="等线" panose="02010600030101010101" pitchFamily="2" charset="-122"/>
                <a:sym typeface="+mn-ea"/>
              </a:rPr>
              <a:t>Java</a:t>
            </a:r>
            <a:r>
              <a:rPr lang="zh-CN" altLang="en-US">
                <a:latin typeface="等线" panose="02010600030101010101" pitchFamily="2" charset="-122"/>
                <a:ea typeface="等线" panose="02010600030101010101" pitchFamily="2" charset="-122"/>
                <a:sym typeface="+mn-ea"/>
              </a:rPr>
              <a:t>变量，要怎么做？</a:t>
            </a:r>
            <a:endParaRPr lang="zh-CN" altLang="en-US">
              <a:latin typeface="等线" panose="02010600030101010101" pitchFamily="2" charset="-122"/>
              <a:ea typeface="等线" panose="02010600030101010101" pitchFamily="2" charset="-122"/>
            </a:endParaRPr>
          </a:p>
          <a:p>
            <a:endParaRPr lang="en-US" altLang="zh-CN" dirty="0"/>
          </a:p>
          <a:p>
            <a:endParaRPr lang="en-US" altLang="zh-CN" dirty="0"/>
          </a:p>
          <a:p>
            <a:endParaRPr lang="en-US" altLang="zh-CN" dirty="0"/>
          </a:p>
          <a:p>
            <a:r>
              <a:rPr lang="zh-CN" altLang="en-US">
                <a:latin typeface="等线" panose="02010600030101010101" pitchFamily="2" charset="-122"/>
                <a:ea typeface="等线" panose="02010600030101010101" pitchFamily="2" charset="-122"/>
                <a:sym typeface="+mn-ea"/>
              </a:rPr>
              <a:t>将右边代码赋值给叫</a:t>
            </a:r>
            <a:r>
              <a:rPr lang="en-US" altLang="zh-CN">
                <a:latin typeface="等线" panose="02010600030101010101" pitchFamily="2" charset="-122"/>
                <a:ea typeface="等线" panose="02010600030101010101" pitchFamily="2" charset="-122"/>
                <a:sym typeface="+mn-ea"/>
              </a:rPr>
              <a:t>aBlockOfCode</a:t>
            </a:r>
            <a:r>
              <a:rPr lang="zh-CN" altLang="en-US">
                <a:latin typeface="等线" panose="02010600030101010101" pitchFamily="2" charset="-122"/>
                <a:ea typeface="等线" panose="02010600030101010101" pitchFamily="2" charset="-122"/>
                <a:sym typeface="+mn-ea"/>
              </a:rPr>
              <a:t>的</a:t>
            </a:r>
            <a:r>
              <a:rPr lang="en-US" altLang="zh-CN">
                <a:latin typeface="等线" panose="02010600030101010101" pitchFamily="2" charset="-122"/>
                <a:ea typeface="等线" panose="02010600030101010101" pitchFamily="2" charset="-122"/>
                <a:sym typeface="+mn-ea"/>
              </a:rPr>
              <a:t>Java</a:t>
            </a:r>
            <a:r>
              <a:rPr lang="zh-CN" altLang="en-US">
                <a:latin typeface="等线" panose="02010600030101010101" pitchFamily="2" charset="-122"/>
                <a:ea typeface="等线" panose="02010600030101010101" pitchFamily="2" charset="-122"/>
                <a:sym typeface="+mn-ea"/>
              </a:rPr>
              <a:t>变量，利用</a:t>
            </a:r>
            <a:r>
              <a:rPr lang="en-US" altLang="zh-CN">
                <a:latin typeface="等线" panose="02010600030101010101" pitchFamily="2" charset="-122"/>
                <a:ea typeface="等线" panose="02010600030101010101" pitchFamily="2" charset="-122"/>
                <a:sym typeface="+mn-ea"/>
              </a:rPr>
              <a:t>lambda</a:t>
            </a:r>
            <a:r>
              <a:rPr lang="zh-CN" altLang="en-US">
                <a:latin typeface="等线" panose="02010600030101010101" pitchFamily="2" charset="-122"/>
                <a:ea typeface="等线" panose="02010600030101010101" pitchFamily="2" charset="-122"/>
                <a:sym typeface="+mn-ea"/>
              </a:rPr>
              <a:t>表达式，可以是实现</a:t>
            </a:r>
            <a:endParaRPr lang="zh-CN" altLang="en-US">
              <a:latin typeface="等线" panose="02010600030101010101" pitchFamily="2" charset="-122"/>
              <a:ea typeface="等线" panose="02010600030101010101" pitchFamily="2" charset="-122"/>
            </a:endParaRPr>
          </a:p>
          <a:p>
            <a:pPr marL="0" indent="0" algn="ctr">
              <a:buNone/>
            </a:pPr>
            <a:r>
              <a:rPr lang="zh-CN" altLang="en-US">
                <a:latin typeface="等线" panose="02010600030101010101" pitchFamily="2" charset="-122"/>
                <a:ea typeface="等线" panose="02010600030101010101" pitchFamily="2" charset="-122"/>
                <a:sym typeface="+mn-ea"/>
              </a:rPr>
              <a:t>aBlockOfCode=public void doSomeShit(String s){</a:t>
            </a:r>
            <a:endParaRPr lang="zh-CN" altLang="en-US">
              <a:latin typeface="等线" panose="02010600030101010101" pitchFamily="2" charset="-122"/>
              <a:ea typeface="等线" panose="02010600030101010101" pitchFamily="2" charset="-122"/>
            </a:endParaRPr>
          </a:p>
          <a:p>
            <a:pPr marL="0" indent="0" algn="ctr">
              <a:buNone/>
            </a:pPr>
            <a:r>
              <a:rPr lang="zh-CN" altLang="en-US">
                <a:latin typeface="等线" panose="02010600030101010101" pitchFamily="2" charset="-122"/>
                <a:ea typeface="等线" panose="02010600030101010101" pitchFamily="2" charset="-122"/>
                <a:sym typeface="+mn-ea"/>
              </a:rPr>
              <a:t>System.out.println(s);}</a:t>
            </a:r>
            <a:endParaRPr lang="en-US" altLang="zh-CN" dirty="0"/>
          </a:p>
          <a:p>
            <a:endParaRPr lang="en-US" altLang="zh-CN" dirty="0"/>
          </a:p>
          <a:p>
            <a:endParaRPr lang="zh-CN" altLang="zh-CN" dirty="0"/>
          </a:p>
        </p:txBody>
      </p:sp>
      <p:sp>
        <p:nvSpPr>
          <p:cNvPr id="1048636"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sp>
        <p:nvSpPr>
          <p:cNvPr id="23556" name="文本框 13"/>
          <p:cNvSpPr txBox="1"/>
          <p:nvPr>
            <p:custDataLst>
              <p:tags r:id="rId1"/>
            </p:custDataLst>
          </p:nvPr>
        </p:nvSpPr>
        <p:spPr>
          <a:xfrm>
            <a:off x="1054735" y="3218498"/>
            <a:ext cx="2130425" cy="368300"/>
          </a:xfrm>
          <a:prstGeom prst="rect">
            <a:avLst/>
          </a:prstGeom>
          <a:noFill/>
          <a:ln w="9525">
            <a:noFill/>
          </a:ln>
        </p:spPr>
        <p:txBody>
          <a:bodyPr wrap="square" anchor="t" anchorCtr="0">
            <a:spAutoFit/>
          </a:bodyPr>
          <a:p>
            <a:pPr algn="ctr"/>
            <a:r>
              <a:rPr lang="zh-CN" altLang="en-US">
                <a:latin typeface="等线" panose="02010600030101010101" pitchFamily="2" charset="-122"/>
                <a:ea typeface="等线" panose="02010600030101010101" pitchFamily="2" charset="-122"/>
              </a:rPr>
              <a:t>aBlockOfCode</a:t>
            </a:r>
            <a:endParaRPr lang="zh-CN" altLang="en-US">
              <a:latin typeface="等线" panose="02010600030101010101" pitchFamily="2" charset="-122"/>
              <a:ea typeface="等线" panose="02010600030101010101" pitchFamily="2" charset="-122"/>
            </a:endParaRPr>
          </a:p>
        </p:txBody>
      </p:sp>
      <p:sp>
        <p:nvSpPr>
          <p:cNvPr id="23557" name="文本框 15"/>
          <p:cNvSpPr txBox="1"/>
          <p:nvPr>
            <p:custDataLst>
              <p:tags r:id="rId2"/>
            </p:custDataLst>
          </p:nvPr>
        </p:nvSpPr>
        <p:spPr>
          <a:xfrm>
            <a:off x="4221798" y="2966085"/>
            <a:ext cx="3517900" cy="922338"/>
          </a:xfrm>
          <a:prstGeom prst="rect">
            <a:avLst/>
          </a:prstGeom>
          <a:noFill/>
          <a:ln w="9525">
            <a:noFill/>
          </a:ln>
        </p:spPr>
        <p:txBody>
          <a:bodyPr wrap="square" anchor="t" anchorCtr="0">
            <a:spAutoFit/>
          </a:bodyPr>
          <a:p>
            <a:pPr algn="ctr"/>
            <a:r>
              <a:rPr lang="zh-CN" altLang="en-US">
                <a:latin typeface="等线" panose="02010600030101010101" pitchFamily="2" charset="-122"/>
                <a:ea typeface="等线" panose="02010600030101010101" pitchFamily="2" charset="-122"/>
              </a:rPr>
              <a:t>public void doSomeShit(String s){</a:t>
            </a:r>
            <a:endParaRPr lang="zh-CN" altLang="en-US">
              <a:latin typeface="等线" panose="02010600030101010101" pitchFamily="2" charset="-122"/>
              <a:ea typeface="等线" panose="02010600030101010101" pitchFamily="2" charset="-122"/>
            </a:endParaRPr>
          </a:p>
          <a:p>
            <a:pPr algn="ctr"/>
            <a:r>
              <a:rPr lang="zh-CN" altLang="en-US">
                <a:latin typeface="等线" panose="02010600030101010101" pitchFamily="2" charset="-122"/>
                <a:ea typeface="等线" panose="02010600030101010101" pitchFamily="2" charset="-122"/>
              </a:rPr>
              <a:t>System.out.println(s);}</a:t>
            </a:r>
            <a:endParaRPr lang="zh-CN" altLang="en-US">
              <a:latin typeface="等线" panose="02010600030101010101" pitchFamily="2" charset="-122"/>
              <a:ea typeface="等线" panose="02010600030101010101" pitchFamily="2" charset="-122"/>
            </a:endParaRPr>
          </a:p>
          <a:p>
            <a:endParaRPr lang="zh-CN" altLang="en-US">
              <a:latin typeface="等线" panose="02010600030101010101" pitchFamily="2" charset="-122"/>
              <a:ea typeface="等线" panose="02010600030101010101" pitchFamily="2" charset="-122"/>
            </a:endParaRPr>
          </a:p>
        </p:txBody>
      </p:sp>
      <p:sp>
        <p:nvSpPr>
          <p:cNvPr id="23558" name="文本框 16"/>
          <p:cNvSpPr txBox="1"/>
          <p:nvPr>
            <p:custDataLst>
              <p:tags r:id="rId3"/>
            </p:custDataLst>
          </p:nvPr>
        </p:nvSpPr>
        <p:spPr>
          <a:xfrm>
            <a:off x="3185160" y="2988310"/>
            <a:ext cx="831850" cy="830263"/>
          </a:xfrm>
          <a:prstGeom prst="rect">
            <a:avLst/>
          </a:prstGeom>
          <a:noFill/>
          <a:ln w="9525">
            <a:noFill/>
          </a:ln>
        </p:spPr>
        <p:txBody>
          <a:bodyPr wrap="square" anchor="t" anchorCtr="0">
            <a:spAutoFit/>
          </a:bodyPr>
          <a:p>
            <a:r>
              <a:rPr lang="zh-CN" altLang="en-US" sz="4800" b="1">
                <a:latin typeface="宋体" panose="02010600030101010101" pitchFamily="2" charset="-122"/>
                <a:ea typeface="等线" panose="02010600030101010101" pitchFamily="2" charset="-122"/>
                <a:sym typeface="等线" panose="02010600030101010101" pitchFamily="2" charset="-122"/>
              </a:rPr>
              <a:t>←</a:t>
            </a:r>
            <a:endParaRPr lang="zh-CN" altLang="en-US" sz="4800" b="1">
              <a:latin typeface="宋体" panose="02010600030101010101" pitchFamily="2" charset="-122"/>
              <a:ea typeface="宋体" panose="02010600030101010101" pitchFamily="2" charset="-122"/>
              <a:sym typeface="等线" panose="02010600030101010101" pitchFamily="2" charset="-122"/>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99"/>
          <p:cNvSpPr txBox="1"/>
          <p:nvPr/>
        </p:nvSpPr>
        <p:spPr>
          <a:xfrm>
            <a:off x="0" y="55563"/>
            <a:ext cx="8710613" cy="1446212"/>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a:t>
            </a:r>
            <a:r>
              <a:rPr lang="en-US" altLang="zh-CN" sz="2800" b="1">
                <a:solidFill>
                  <a:srgbClr val="FF0000"/>
                </a:solidFill>
                <a:latin typeface="等线" panose="02010600030101010101" pitchFamily="2" charset="-122"/>
                <a:ea typeface="等线" panose="02010600030101010101" pitchFamily="2" charset="-122"/>
              </a:rPr>
              <a:t>public</a:t>
            </a:r>
            <a:r>
              <a:rPr lang="en-US" altLang="zh-CN" sz="2800" b="1">
                <a:latin typeface="等线" panose="02010600030101010101" pitchFamily="2" charset="-122"/>
                <a:ea typeface="等线" panose="02010600030101010101" pitchFamily="2" charset="-122"/>
              </a:rPr>
              <a:t> void doSomeShit(String 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System.out.println(s);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rPr>
              <a:t>↓</a:t>
            </a:r>
            <a:endParaRPr lang="en-US" altLang="zh-CN" sz="3200" b="1">
              <a:latin typeface="Arial" panose="020B0604020202020204" pitchFamily="34" charset="0"/>
              <a:ea typeface="等线" panose="02010600030101010101" pitchFamily="2" charset="-122"/>
            </a:endParaRPr>
          </a:p>
        </p:txBody>
      </p:sp>
      <p:sp>
        <p:nvSpPr>
          <p:cNvPr id="24578" name="文本框 1"/>
          <p:cNvSpPr txBox="1"/>
          <p:nvPr/>
        </p:nvSpPr>
        <p:spPr>
          <a:xfrm>
            <a:off x="0" y="1508125"/>
            <a:ext cx="9144000" cy="1444625"/>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void </a:t>
            </a:r>
            <a:r>
              <a:rPr lang="en-US" altLang="zh-CN" sz="2800" b="1">
                <a:solidFill>
                  <a:srgbClr val="FF0000"/>
                </a:solidFill>
                <a:latin typeface="等线" panose="02010600030101010101" pitchFamily="2" charset="-122"/>
                <a:ea typeface="等线" panose="02010600030101010101" pitchFamily="2" charset="-122"/>
              </a:rPr>
              <a:t>doSomeShit</a:t>
            </a:r>
            <a:r>
              <a:rPr lang="en-US" altLang="zh-CN" sz="2800" b="1">
                <a:latin typeface="等线" panose="02010600030101010101" pitchFamily="2" charset="-122"/>
                <a:ea typeface="等线" panose="02010600030101010101" pitchFamily="2" charset="-122"/>
              </a:rPr>
              <a:t>(String 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System.out.println(s);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rPr>
              <a:t>↓</a:t>
            </a:r>
            <a:endParaRPr lang="en-US" altLang="zh-CN" sz="3200" b="1">
              <a:latin typeface="等线" panose="02010600030101010101" pitchFamily="2" charset="-122"/>
              <a:ea typeface="等线" panose="02010600030101010101" pitchFamily="2" charset="-122"/>
            </a:endParaRPr>
          </a:p>
        </p:txBody>
      </p:sp>
      <p:sp>
        <p:nvSpPr>
          <p:cNvPr id="24579" name="文本框 2"/>
          <p:cNvSpPr txBox="1"/>
          <p:nvPr/>
        </p:nvSpPr>
        <p:spPr>
          <a:xfrm>
            <a:off x="0" y="2952750"/>
            <a:ext cx="9144000" cy="1446213"/>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a:t>
            </a:r>
            <a:r>
              <a:rPr lang="en-US" altLang="zh-CN" sz="2800" b="1">
                <a:solidFill>
                  <a:srgbClr val="FF0000"/>
                </a:solidFill>
                <a:latin typeface="等线" panose="02010600030101010101" pitchFamily="2" charset="-122"/>
                <a:ea typeface="等线" panose="02010600030101010101" pitchFamily="2" charset="-122"/>
              </a:rPr>
              <a:t>void</a:t>
            </a:r>
            <a:r>
              <a:rPr lang="en-US" altLang="zh-CN" sz="2800" b="1">
                <a:latin typeface="等线" panose="02010600030101010101" pitchFamily="2" charset="-122"/>
                <a:ea typeface="等线" panose="02010600030101010101" pitchFamily="2" charset="-122"/>
              </a:rPr>
              <a:t> (String 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System.out.println(s);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rPr>
              <a:t>↓</a:t>
            </a:r>
            <a:endParaRPr lang="en-US" altLang="zh-CN" sz="3200" b="1">
              <a:latin typeface="Arial" panose="020B0604020202020204" pitchFamily="34" charset="0"/>
              <a:ea typeface="等线" panose="02010600030101010101" pitchFamily="2" charset="-122"/>
            </a:endParaRPr>
          </a:p>
        </p:txBody>
      </p:sp>
      <p:sp>
        <p:nvSpPr>
          <p:cNvPr id="24580" name="文本框 3"/>
          <p:cNvSpPr txBox="1"/>
          <p:nvPr/>
        </p:nvSpPr>
        <p:spPr>
          <a:xfrm>
            <a:off x="0" y="4456113"/>
            <a:ext cx="9144000" cy="1014412"/>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a:t>
            </a:r>
            <a:r>
              <a:rPr lang="en-US" altLang="zh-CN" sz="2800" b="1">
                <a:solidFill>
                  <a:srgbClr val="FF0000"/>
                </a:solidFill>
                <a:latin typeface="等线" panose="02010600030101010101" pitchFamily="2" charset="-122"/>
                <a:ea typeface="等线" panose="02010600030101010101" pitchFamily="2" charset="-122"/>
              </a:rPr>
              <a:t>String</a:t>
            </a:r>
            <a:r>
              <a:rPr lang="en-US" altLang="zh-CN" sz="2800" b="1">
                <a:latin typeface="等线" panose="02010600030101010101" pitchFamily="2" charset="-122"/>
                <a:ea typeface="等线" panose="02010600030101010101" pitchFamily="2" charset="-122"/>
              </a:rPr>
              <a:t> s){System.out.println(s);}</a:t>
            </a:r>
            <a:endParaRPr lang="en-US" altLang="zh-CN" sz="2800" b="1">
              <a:latin typeface="等线" panose="02010600030101010101" pitchFamily="2" charset="-122"/>
              <a:ea typeface="等线" panose="02010600030101010101" pitchFamily="2" charset="-122"/>
            </a:endParaRPr>
          </a:p>
          <a:p>
            <a:r>
              <a:rPr lang="en-US" altLang="zh-CN" sz="2800" b="1">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sym typeface="等线" panose="02010600030101010101" pitchFamily="2" charset="-122"/>
              </a:rPr>
              <a:t>↓</a:t>
            </a:r>
            <a:endParaRPr lang="en-US" altLang="zh-CN" sz="3200" b="1">
              <a:latin typeface="Arial" panose="020B0604020202020204" pitchFamily="34" charset="0"/>
              <a:ea typeface="等线" panose="02010600030101010101" pitchFamily="2" charset="-122"/>
              <a:sym typeface="等线" panose="02010600030101010101" pitchFamily="2" charset="-122"/>
            </a:endParaRPr>
          </a:p>
        </p:txBody>
      </p:sp>
      <p:sp>
        <p:nvSpPr>
          <p:cNvPr id="24581" name="文本框 4"/>
          <p:cNvSpPr txBox="1"/>
          <p:nvPr/>
        </p:nvSpPr>
        <p:spPr>
          <a:xfrm>
            <a:off x="0" y="5359400"/>
            <a:ext cx="9142413" cy="1014413"/>
          </a:xfrm>
          <a:prstGeom prst="rect">
            <a:avLst/>
          </a:prstGeom>
          <a:noFill/>
          <a:ln w="9525">
            <a:noFill/>
          </a:ln>
        </p:spPr>
        <p:txBody>
          <a:bodyPr wrap="square" anchor="t" anchorCtr="0">
            <a:spAutoFit/>
          </a:bodyPr>
          <a:p>
            <a:r>
              <a:rPr lang="en-US" altLang="zh-CN" sz="2800" b="1">
                <a:latin typeface="等线" panose="02010600030101010101" pitchFamily="2" charset="-122"/>
                <a:ea typeface="等线" panose="02010600030101010101" pitchFamily="2" charset="-122"/>
              </a:rPr>
              <a:t>aBlockOfCode = (s)</a:t>
            </a:r>
            <a:r>
              <a:rPr lang="en-US" altLang="zh-CN" sz="2800" b="1">
                <a:solidFill>
                  <a:srgbClr val="FF0000"/>
                </a:solidFill>
                <a:latin typeface="等线" panose="02010600030101010101" pitchFamily="2" charset="-122"/>
                <a:ea typeface="等线" panose="02010600030101010101" pitchFamily="2" charset="-122"/>
              </a:rPr>
              <a:t>{</a:t>
            </a:r>
            <a:r>
              <a:rPr lang="en-US" altLang="zh-CN" sz="2800" b="1">
                <a:latin typeface="等线" panose="02010600030101010101" pitchFamily="2" charset="-122"/>
                <a:ea typeface="等线" panose="02010600030101010101" pitchFamily="2" charset="-122"/>
              </a:rPr>
              <a:t>System.out.println(s);</a:t>
            </a:r>
            <a:r>
              <a:rPr lang="en-US" altLang="zh-CN" sz="2800" b="1">
                <a:solidFill>
                  <a:srgbClr val="FF0000"/>
                </a:solidFill>
                <a:latin typeface="等线" panose="02010600030101010101" pitchFamily="2" charset="-122"/>
                <a:ea typeface="等线" panose="02010600030101010101" pitchFamily="2" charset="-122"/>
              </a:rPr>
              <a:t>}</a:t>
            </a:r>
            <a:endParaRPr lang="en-US" altLang="zh-CN" sz="2800" b="1">
              <a:solidFill>
                <a:srgbClr val="FF0000"/>
              </a:solidFill>
              <a:latin typeface="等线" panose="02010600030101010101" pitchFamily="2" charset="-122"/>
              <a:ea typeface="等线" panose="02010600030101010101" pitchFamily="2" charset="-122"/>
            </a:endParaRPr>
          </a:p>
          <a:p>
            <a:r>
              <a:rPr lang="en-US" altLang="zh-CN" sz="2800" b="1">
                <a:solidFill>
                  <a:srgbClr val="FF0000"/>
                </a:solidFill>
                <a:latin typeface="等线" panose="02010600030101010101" pitchFamily="2" charset="-122"/>
                <a:ea typeface="等线" panose="02010600030101010101" pitchFamily="2" charset="-122"/>
              </a:rPr>
              <a:t>                      </a:t>
            </a:r>
            <a:r>
              <a:rPr lang="en-US" altLang="zh-CN" sz="3200" b="1">
                <a:latin typeface="Arial" panose="020B0604020202020204" pitchFamily="34" charset="0"/>
                <a:ea typeface="等线" panose="02010600030101010101" pitchFamily="2" charset="-122"/>
                <a:sym typeface="等线" panose="02010600030101010101" pitchFamily="2" charset="-122"/>
              </a:rPr>
              <a:t>↓</a:t>
            </a:r>
            <a:endParaRPr lang="en-US" altLang="zh-CN" sz="3200" b="1">
              <a:solidFill>
                <a:srgbClr val="FF0000"/>
              </a:solidFill>
              <a:latin typeface="Arial" panose="020B0604020202020204" pitchFamily="34" charset="0"/>
              <a:ea typeface="等线" panose="02010600030101010101" pitchFamily="2" charset="-122"/>
              <a:sym typeface="等线" panose="02010600030101010101" pitchFamily="2" charset="-122"/>
            </a:endParaRPr>
          </a:p>
        </p:txBody>
      </p:sp>
      <p:sp>
        <p:nvSpPr>
          <p:cNvPr id="6" name="文本框 5"/>
          <p:cNvSpPr txBox="1"/>
          <p:nvPr/>
        </p:nvSpPr>
        <p:spPr>
          <a:xfrm>
            <a:off x="635" y="6268719"/>
            <a:ext cx="9143365" cy="521970"/>
          </a:xfrm>
          <a:prstGeom prst="rect">
            <a:avLst/>
          </a:prstGeom>
          <a:noFill/>
          <a:ln w="9525">
            <a:noFill/>
          </a:ln>
        </p:spPr>
        <p:txBody>
          <a:bodyPr wrap="square">
            <a:spAutoFit/>
          </a:bodyPr>
          <a:p>
            <a:r>
              <a:rPr lang="en-US" altLang="zh-CN" sz="2800" b="1" noProof="1">
                <a:latin typeface="等线" panose="02010600030101010101" pitchFamily="2" charset="-122"/>
                <a:ea typeface="等线" panose="02010600030101010101" pitchFamily="2" charset="-122"/>
                <a:cs typeface="等线" panose="02010600030101010101" pitchFamily="2" charset="-122"/>
              </a:rPr>
              <a:t>aBlockOfCode = </a:t>
            </a:r>
            <a:r>
              <a:rPr lang="en-US" altLang="zh-CN" sz="2800" b="1" noProof="1">
                <a:highlight>
                  <a:srgbClr val="FFFF00"/>
                </a:highlight>
                <a:latin typeface="等线" panose="02010600030101010101" pitchFamily="2" charset="-122"/>
                <a:ea typeface="等线" panose="02010600030101010101" pitchFamily="2" charset="-122"/>
                <a:cs typeface="等线" panose="02010600030101010101" pitchFamily="2" charset="-122"/>
              </a:rPr>
              <a:t>(s)</a:t>
            </a:r>
            <a:r>
              <a:rPr lang="en-US" altLang="zh-CN" sz="2800" b="1" noProof="1">
                <a:solidFill>
                  <a:srgbClr val="FF0000"/>
                </a:solidFill>
                <a:highlight>
                  <a:srgbClr val="FFFF00"/>
                </a:highlight>
                <a:latin typeface="等线" panose="02010600030101010101" pitchFamily="2" charset="-122"/>
                <a:ea typeface="等线" panose="02010600030101010101" pitchFamily="2" charset="-122"/>
                <a:cs typeface="等线" panose="02010600030101010101" pitchFamily="2" charset="-122"/>
              </a:rPr>
              <a:t>-&gt;</a:t>
            </a:r>
            <a:r>
              <a:rPr lang="en-US" altLang="zh-CN" sz="2800" b="1" noProof="1">
                <a:highlight>
                  <a:srgbClr val="FFFF00"/>
                </a:highlight>
                <a:latin typeface="等线" panose="02010600030101010101" pitchFamily="2" charset="-122"/>
                <a:ea typeface="等线" panose="02010600030101010101" pitchFamily="2" charset="-122"/>
                <a:cs typeface="等线" panose="02010600030101010101" pitchFamily="2" charset="-122"/>
              </a:rPr>
              <a:t>System.out.println(s)</a:t>
            </a:r>
            <a:r>
              <a:rPr lang="en-US" altLang="zh-CN" sz="2800" b="1" noProof="1">
                <a:latin typeface="等线" panose="02010600030101010101" pitchFamily="2" charset="-122"/>
                <a:ea typeface="等线" panose="02010600030101010101" pitchFamily="2" charset="-122"/>
                <a:cs typeface="等线" panose="02010600030101010101" pitchFamily="2" charset="-122"/>
              </a:rPr>
              <a:t>;</a:t>
            </a:r>
            <a:r>
              <a:rPr lang="en-US" altLang="zh-CN" sz="2400" b="1" noProof="1">
                <a:latin typeface="等线" panose="02010600030101010101" pitchFamily="2" charset="-122"/>
                <a:ea typeface="等线" panose="02010600030101010101" pitchFamily="2" charset="-122"/>
                <a:cs typeface="等线" panose="02010600030101010101" pitchFamily="2" charset="-122"/>
              </a:rPr>
              <a:t>lambda</a:t>
            </a:r>
            <a:r>
              <a:rPr lang="zh-CN" altLang="en-US" sz="2400" b="1" noProof="1">
                <a:latin typeface="等线" panose="02010600030101010101" pitchFamily="2" charset="-122"/>
                <a:ea typeface="等线" panose="02010600030101010101" pitchFamily="2" charset="-122"/>
                <a:cs typeface="等线" panose="02010600030101010101" pitchFamily="2" charset="-122"/>
              </a:rPr>
              <a:t>表达式</a:t>
            </a:r>
            <a:endParaRPr lang="zh-CN" altLang="en-US" sz="2400" b="1" noProof="1">
              <a:latin typeface="等线" panose="02010600030101010101" pitchFamily="2" charset="-122"/>
              <a:ea typeface="等线" panose="02010600030101010101" pitchFamily="2" charset="-122"/>
              <a:cs typeface="等线" panose="02010600030101010101" pitchFamily="2" charset="-122"/>
            </a:endParaRPr>
          </a:p>
        </p:txBody>
      </p:sp>
      <p:sp>
        <p:nvSpPr>
          <p:cNvPr id="24583" name="文本框 6"/>
          <p:cNvSpPr txBox="1"/>
          <p:nvPr/>
        </p:nvSpPr>
        <p:spPr>
          <a:xfrm>
            <a:off x="5418138" y="847725"/>
            <a:ext cx="3292475" cy="460375"/>
          </a:xfrm>
          <a:prstGeom prst="rect">
            <a:avLst/>
          </a:prstGeom>
          <a:noFill/>
          <a:ln w="9525">
            <a:noFill/>
          </a:ln>
        </p:spPr>
        <p:txBody>
          <a:bodyPr wrap="square" anchor="t" anchorCtr="0">
            <a:spAutoFit/>
          </a:bodyPr>
          <a:p>
            <a:r>
              <a:rPr lang="en-US" altLang="zh-CN" sz="2400">
                <a:latin typeface="等线" panose="02010600030101010101" pitchFamily="2" charset="-122"/>
                <a:ea typeface="等线" panose="02010600030101010101" pitchFamily="2" charset="-122"/>
              </a:rPr>
              <a:t>public </a:t>
            </a:r>
            <a:r>
              <a:rPr lang="zh-CN" altLang="en-US" sz="2400">
                <a:latin typeface="等线" panose="02010600030101010101" pitchFamily="2" charset="-122"/>
                <a:ea typeface="等线" panose="02010600030101010101" pitchFamily="2" charset="-122"/>
              </a:rPr>
              <a:t>是多余的</a:t>
            </a:r>
            <a:endParaRPr lang="zh-CN" altLang="en-US" sz="2400">
              <a:latin typeface="等线" panose="02010600030101010101" pitchFamily="2" charset="-122"/>
              <a:ea typeface="等线" panose="02010600030101010101" pitchFamily="2" charset="-122"/>
            </a:endParaRPr>
          </a:p>
        </p:txBody>
      </p:sp>
      <p:sp>
        <p:nvSpPr>
          <p:cNvPr id="24584" name="文本框 7"/>
          <p:cNvSpPr txBox="1"/>
          <p:nvPr/>
        </p:nvSpPr>
        <p:spPr>
          <a:xfrm>
            <a:off x="5030788" y="2162175"/>
            <a:ext cx="3716337" cy="646113"/>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函数名字是多余的，因为已经赋值给</a:t>
            </a:r>
            <a:r>
              <a:rPr lang="en-US" altLang="zh-CN" b="1">
                <a:latin typeface="等线" panose="02010600030101010101" pitchFamily="2" charset="-122"/>
                <a:ea typeface="等线" panose="02010600030101010101" pitchFamily="2" charset="-122"/>
              </a:rPr>
              <a:t>aBlockOfCode</a:t>
            </a:r>
            <a:endParaRPr lang="zh-CN" altLang="en-US">
              <a:latin typeface="等线" panose="02010600030101010101" pitchFamily="2" charset="-122"/>
              <a:ea typeface="等线" panose="02010600030101010101" pitchFamily="2" charset="-122"/>
            </a:endParaRPr>
          </a:p>
        </p:txBody>
      </p:sp>
      <p:sp>
        <p:nvSpPr>
          <p:cNvPr id="24585" name="文本框 8"/>
          <p:cNvSpPr txBox="1"/>
          <p:nvPr/>
        </p:nvSpPr>
        <p:spPr>
          <a:xfrm>
            <a:off x="4635500" y="3562350"/>
            <a:ext cx="4256088" cy="644525"/>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返回类型是多余的，编译器可以自己判断返回类型</a:t>
            </a:r>
            <a:endParaRPr lang="zh-CN" altLang="en-US">
              <a:latin typeface="等线" panose="02010600030101010101" pitchFamily="2" charset="-122"/>
              <a:ea typeface="等线" panose="02010600030101010101" pitchFamily="2" charset="-122"/>
            </a:endParaRPr>
          </a:p>
        </p:txBody>
      </p:sp>
      <p:sp>
        <p:nvSpPr>
          <p:cNvPr id="24586" name="文本框 9"/>
          <p:cNvSpPr txBox="1"/>
          <p:nvPr/>
        </p:nvSpPr>
        <p:spPr>
          <a:xfrm>
            <a:off x="4083050" y="5003800"/>
            <a:ext cx="5060950" cy="368300"/>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参数类型也是多余的，编译器可以判断参数类型</a:t>
            </a:r>
            <a:endParaRPr lang="zh-CN" altLang="en-US">
              <a:latin typeface="等线" panose="02010600030101010101" pitchFamily="2" charset="-122"/>
              <a:ea typeface="等线" panose="02010600030101010101" pitchFamily="2" charset="-122"/>
            </a:endParaRPr>
          </a:p>
        </p:txBody>
      </p:sp>
      <p:sp>
        <p:nvSpPr>
          <p:cNvPr id="24587" name="文本框 10"/>
          <p:cNvSpPr txBox="1"/>
          <p:nvPr/>
        </p:nvSpPr>
        <p:spPr>
          <a:xfrm>
            <a:off x="6948170" y="5349240"/>
            <a:ext cx="2296795" cy="645160"/>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只有一行可以不要大括号</a:t>
            </a:r>
            <a:endParaRPr lang="zh-CN" altLang="en-US">
              <a:latin typeface="等线" panose="02010600030101010101" pitchFamily="2" charset="-122"/>
              <a:ea typeface="等线" panose="02010600030101010101" pitchFamily="2" charset="-122"/>
            </a:endParaRPr>
          </a:p>
        </p:txBody>
      </p:sp>
      <p:sp>
        <p:nvSpPr>
          <p:cNvPr id="24588" name="文本框 11"/>
          <p:cNvSpPr txBox="1"/>
          <p:nvPr/>
        </p:nvSpPr>
        <p:spPr>
          <a:xfrm>
            <a:off x="4635500" y="5994400"/>
            <a:ext cx="4173538" cy="368300"/>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在参数和函数之间加一个箭头符号</a:t>
            </a:r>
            <a:r>
              <a:rPr lang="en-US" altLang="zh-CN">
                <a:latin typeface="等线" panose="02010600030101010101" pitchFamily="2" charset="-122"/>
                <a:ea typeface="等线" panose="02010600030101010101" pitchFamily="2" charset="-122"/>
              </a:rPr>
              <a:t>-&gt;</a:t>
            </a:r>
            <a:endParaRPr lang="zh-CN" altLang="en-US">
              <a:latin typeface="等线" panose="02010600030101010101" pitchFamily="2" charset="-122"/>
              <a:ea typeface="等线"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250" fill="hold">
                                          <p:stCondLst>
                                            <p:cond delay="0"/>
                                          </p:stCondLst>
                                        </p:cTn>
                                        <p:tgtEl>
                                          <p:spTgt spid="24578"/>
                                        </p:tgtEl>
                                        <p:attrNameLst>
                                          <p:attrName>style.visibility</p:attrName>
                                        </p:attrNameLst>
                                      </p:cBhvr>
                                      <p:to>
                                        <p:strVal val="visible"/>
                                      </p:to>
                                    </p:set>
                                    <p:animEffect transition="in" filter="box(in)">
                                      <p:cBhvr>
                                        <p:cTn id="11" dur="250"/>
                                        <p:tgtEl>
                                          <p:spTgt spid="2457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58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57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58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458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58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58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458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58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8" grpId="1"/>
      <p:bldP spid="24579" grpId="0"/>
      <p:bldP spid="24579" grpId="1"/>
      <p:bldP spid="24580" grpId="0"/>
      <p:bldP spid="24580" grpId="1"/>
      <p:bldP spid="24581" grpId="0"/>
      <p:bldP spid="24581" grpId="1"/>
      <p:bldP spid="6" grpId="0"/>
      <p:bldP spid="6" grpId="1"/>
      <p:bldP spid="24583" grpId="0"/>
      <p:bldP spid="24583" grpId="1"/>
      <p:bldP spid="24584" grpId="0"/>
      <p:bldP spid="24584" grpId="1"/>
      <p:bldP spid="24585" grpId="0"/>
      <p:bldP spid="24585" grpId="1"/>
      <p:bldP spid="24586" grpId="0"/>
      <p:bldP spid="24586" grpId="1"/>
      <p:bldP spid="24587" grpId="0"/>
      <p:bldP spid="24587" grpId="1"/>
      <p:bldP spid="24588" grpId="0"/>
      <p:bldP spid="2458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
          <p:cNvSpPr txBox="1"/>
          <p:nvPr/>
        </p:nvSpPr>
        <p:spPr>
          <a:xfrm>
            <a:off x="449263" y="239713"/>
            <a:ext cx="8386762" cy="922337"/>
          </a:xfrm>
          <a:prstGeom prst="rect">
            <a:avLst/>
          </a:prstGeom>
          <a:noFill/>
          <a:ln w="9525">
            <a:noFill/>
          </a:ln>
        </p:spPr>
        <p:txBody>
          <a:bodyPr wrap="square" anchor="t" anchorCtr="0">
            <a:spAutoFit/>
          </a:bodyPr>
          <a:p>
            <a:r>
              <a:rPr lang="en-US" altLang="zh-CN">
                <a:latin typeface="等线" panose="02010600030101010101" pitchFamily="2" charset="-122"/>
                <a:ea typeface="等线" panose="02010600030101010101" pitchFamily="2" charset="-122"/>
              </a:rPr>
              <a:t>Q</a:t>
            </a:r>
            <a:r>
              <a:rPr lang="zh-CN" altLang="en-US">
                <a:latin typeface="等线" panose="02010600030101010101" pitchFamily="2" charset="-122"/>
                <a:ea typeface="等线" panose="02010600030101010101" pitchFamily="2" charset="-122"/>
              </a:rPr>
              <a:t>：变量</a:t>
            </a:r>
            <a:r>
              <a:rPr lang="zh-CN" altLang="en-US">
                <a:latin typeface="等线" panose="02010600030101010101" pitchFamily="2" charset="-122"/>
                <a:ea typeface="等线" panose="02010600030101010101" pitchFamily="2" charset="-122"/>
                <a:sym typeface="等线" panose="02010600030101010101" pitchFamily="2" charset="-122"/>
              </a:rPr>
              <a:t>aBlockOfCode的类型</a:t>
            </a:r>
            <a:endParaRPr lang="zh-CN" altLang="en-US">
              <a:latin typeface="等线" panose="02010600030101010101" pitchFamily="2" charset="-122"/>
              <a:ea typeface="等线" panose="02010600030101010101" pitchFamily="2" charset="-122"/>
              <a:sym typeface="等线" panose="02010600030101010101" pitchFamily="2" charset="-122"/>
            </a:endParaRPr>
          </a:p>
          <a:p>
            <a:r>
              <a:rPr lang="en-US" altLang="zh-CN">
                <a:latin typeface="等线" panose="02010600030101010101" pitchFamily="2" charset="-122"/>
                <a:ea typeface="等线" panose="02010600030101010101" pitchFamily="2" charset="-122"/>
                <a:sym typeface="等线" panose="02010600030101010101" pitchFamily="2" charset="-122"/>
              </a:rPr>
              <a:t>A</a:t>
            </a:r>
            <a:r>
              <a:rPr lang="zh-CN" altLang="en-US">
                <a:latin typeface="等线" panose="02010600030101010101" pitchFamily="2" charset="-122"/>
                <a:ea typeface="等线" panose="02010600030101010101" pitchFamily="2" charset="-122"/>
                <a:sym typeface="等线" panose="02010600030101010101" pitchFamily="2" charset="-122"/>
              </a:rPr>
              <a:t>：所有</a:t>
            </a:r>
            <a:r>
              <a:rPr lang="en-US" altLang="zh-CN">
                <a:latin typeface="等线" panose="02010600030101010101" pitchFamily="2" charset="-122"/>
                <a:ea typeface="等线" panose="02010600030101010101" pitchFamily="2" charset="-122"/>
                <a:sym typeface="等线" panose="02010600030101010101" pitchFamily="2" charset="-122"/>
              </a:rPr>
              <a:t>Lambda</a:t>
            </a:r>
            <a:r>
              <a:rPr lang="zh-CN" altLang="en-US">
                <a:latin typeface="等线" panose="02010600030101010101" pitchFamily="2" charset="-122"/>
                <a:ea typeface="等线" panose="02010600030101010101" pitchFamily="2" charset="-122"/>
                <a:sym typeface="等线" panose="02010600030101010101" pitchFamily="2" charset="-122"/>
              </a:rPr>
              <a:t>的类型都是一个接口，而</a:t>
            </a:r>
            <a:r>
              <a:rPr lang="en-US" altLang="zh-CN">
                <a:latin typeface="等线" panose="02010600030101010101" pitchFamily="2" charset="-122"/>
                <a:ea typeface="等线" panose="02010600030101010101" pitchFamily="2" charset="-122"/>
                <a:sym typeface="等线" panose="02010600030101010101" pitchFamily="2" charset="-122"/>
              </a:rPr>
              <a:t>Lambda</a:t>
            </a:r>
            <a:r>
              <a:rPr lang="zh-CN" altLang="en-US">
                <a:latin typeface="等线" panose="02010600030101010101" pitchFamily="2" charset="-122"/>
                <a:ea typeface="等线" panose="02010600030101010101" pitchFamily="2" charset="-122"/>
                <a:sym typeface="等线" panose="02010600030101010101" pitchFamily="2" charset="-122"/>
              </a:rPr>
              <a:t>表达式本身，就是这个接口的实现。</a:t>
            </a:r>
            <a:endParaRPr lang="zh-CN" altLang="en-US">
              <a:latin typeface="等线" panose="02010600030101010101" pitchFamily="2" charset="-122"/>
              <a:ea typeface="等线" panose="02010600030101010101" pitchFamily="2" charset="-122"/>
            </a:endParaRPr>
          </a:p>
          <a:p>
            <a:r>
              <a:rPr lang="zh-CN" altLang="en-US">
                <a:latin typeface="等线" panose="02010600030101010101" pitchFamily="2" charset="-122"/>
                <a:ea typeface="等线" panose="02010600030101010101" pitchFamily="2" charset="-122"/>
              </a:rPr>
              <a:t>给上面的</a:t>
            </a:r>
            <a:r>
              <a:rPr lang="zh-CN" altLang="en-US">
                <a:latin typeface="等线" panose="02010600030101010101" pitchFamily="2" charset="-122"/>
                <a:ea typeface="等线" panose="02010600030101010101" pitchFamily="2" charset="-122"/>
                <a:sym typeface="等线" panose="02010600030101010101" pitchFamily="2" charset="-122"/>
              </a:rPr>
              <a:t>aBlockOfCode加上一个类型</a:t>
            </a:r>
            <a:endParaRPr lang="zh-CN" altLang="en-US">
              <a:latin typeface="等线" panose="02010600030101010101" pitchFamily="2" charset="-122"/>
              <a:ea typeface="等线" panose="02010600030101010101" pitchFamily="2" charset="-122"/>
              <a:sym typeface="等线" panose="02010600030101010101" pitchFamily="2" charset="-122"/>
            </a:endParaRPr>
          </a:p>
        </p:txBody>
      </p:sp>
      <p:grpSp>
        <p:nvGrpSpPr>
          <p:cNvPr id="26626" name="组合 8"/>
          <p:cNvGrpSpPr/>
          <p:nvPr/>
        </p:nvGrpSpPr>
        <p:grpSpPr>
          <a:xfrm>
            <a:off x="246063" y="1176338"/>
            <a:ext cx="8588375" cy="762000"/>
            <a:chOff x="387" y="1853"/>
            <a:chExt cx="13526" cy="1200"/>
          </a:xfrm>
        </p:grpSpPr>
        <p:sp>
          <p:nvSpPr>
            <p:cNvPr id="15" name="矩形 15"/>
            <p:cNvSpPr/>
            <p:nvPr/>
          </p:nvSpPr>
          <p:spPr>
            <a:xfrm>
              <a:off x="387" y="1853"/>
              <a:ext cx="13527" cy="1201"/>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sp>
        <p:sp>
          <p:nvSpPr>
            <p:cNvPr id="14" name="文本框 14"/>
            <p:cNvSpPr txBox="1"/>
            <p:nvPr/>
          </p:nvSpPr>
          <p:spPr>
            <a:xfrm>
              <a:off x="2405" y="2063"/>
              <a:ext cx="11105" cy="781"/>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fontAlgn="base"/>
              <a:r>
                <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rPr>
                <a:t>aBlockOfCode=（s）-&gt;System.out.println(s);</a:t>
              </a:r>
              <a:endPar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endParaRPr>
            </a:p>
          </p:txBody>
        </p:sp>
      </p:grpSp>
      <p:grpSp>
        <p:nvGrpSpPr>
          <p:cNvPr id="26629" name="组合 9"/>
          <p:cNvGrpSpPr/>
          <p:nvPr/>
        </p:nvGrpSpPr>
        <p:grpSpPr>
          <a:xfrm>
            <a:off x="449263" y="1081088"/>
            <a:ext cx="1179512" cy="2276475"/>
            <a:chOff x="708" y="1702"/>
            <a:chExt cx="1858" cy="3585"/>
          </a:xfrm>
        </p:grpSpPr>
        <p:sp>
          <p:nvSpPr>
            <p:cNvPr id="16" name="椭圆 16"/>
            <p:cNvSpPr/>
            <p:nvPr/>
          </p:nvSpPr>
          <p:spPr>
            <a:xfrm>
              <a:off x="708" y="1702"/>
              <a:ext cx="1859" cy="17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sp>
        <p:cxnSp>
          <p:nvCxnSpPr>
            <p:cNvPr id="19" name="直接箭头连接符 19"/>
            <p:cNvCxnSpPr/>
            <p:nvPr/>
          </p:nvCxnSpPr>
          <p:spPr>
            <a:xfrm flipH="1" flipV="1">
              <a:off x="1641" y="3311"/>
              <a:ext cx="3" cy="19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632" name="组合 7"/>
          <p:cNvGrpSpPr/>
          <p:nvPr/>
        </p:nvGrpSpPr>
        <p:grpSpPr>
          <a:xfrm>
            <a:off x="246063" y="3325813"/>
            <a:ext cx="5740400" cy="2160587"/>
            <a:chOff x="388" y="5238"/>
            <a:chExt cx="9040" cy="3402"/>
          </a:xfrm>
        </p:grpSpPr>
        <p:sp>
          <p:nvSpPr>
            <p:cNvPr id="18" name="矩形 18"/>
            <p:cNvSpPr/>
            <p:nvPr/>
          </p:nvSpPr>
          <p:spPr>
            <a:xfrm>
              <a:off x="388" y="5238"/>
              <a:ext cx="9040" cy="3403"/>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sp>
        <p:sp>
          <p:nvSpPr>
            <p:cNvPr id="17" name="文本框 17"/>
            <p:cNvSpPr txBox="1"/>
            <p:nvPr/>
          </p:nvSpPr>
          <p:spPr>
            <a:xfrm>
              <a:off x="575" y="6158"/>
              <a:ext cx="8463" cy="2253"/>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266700" algn="just" fontAlgn="base"/>
              <a:r>
                <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rPr>
                <a:t>Interface MyLambdaInterface{</a:t>
              </a:r>
              <a:endPar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endParaRPr>
            </a:p>
            <a:p>
              <a:pPr indent="266700" algn="just" fontAlgn="base"/>
              <a:r>
                <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rPr>
                <a:t>  void doSomeShit(String s);</a:t>
              </a:r>
              <a:endPar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endParaRPr>
            </a:p>
            <a:p>
              <a:pPr indent="266700" algn="just" fontAlgn="base"/>
              <a:r>
                <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rPr>
                <a:t>}</a:t>
              </a:r>
              <a:endParaRPr lang="en-US" altLang="zh-CN" sz="2800" b="1" strike="noStrike" kern="100" noProof="1">
                <a:solidFill>
                  <a:srgbClr val="000000"/>
                </a:solidFill>
                <a:latin typeface="Times New Roman Bold" charset="0"/>
                <a:ea typeface="宋体" panose="02010600030101010101" pitchFamily="2" charset="-122"/>
                <a:cs typeface="Times New Roman Bold" charset="0"/>
                <a:sym typeface="Times New Roman" panose="02020603050405020304"/>
              </a:endParaRPr>
            </a:p>
          </p:txBody>
        </p:sp>
      </p:grpSp>
      <p:sp>
        <p:nvSpPr>
          <p:cNvPr id="26635" name="文本框 2"/>
          <p:cNvSpPr txBox="1"/>
          <p:nvPr/>
        </p:nvSpPr>
        <p:spPr>
          <a:xfrm>
            <a:off x="0" y="5641975"/>
            <a:ext cx="9144000" cy="1198563"/>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这种只有一个接口函数需要被实现的接口类型，我们叫“函数式接口”，为了避免后来的程序开发人员在这个接口中增加接口函数导致其有多个接口函数需要被实现，变成“非函数接口”，我们在这个上面加一个声明</a:t>
            </a:r>
            <a:r>
              <a:rPr lang="en-US" altLang="zh-CN">
                <a:latin typeface="等线" panose="02010600030101010101" pitchFamily="2" charset="-122"/>
                <a:ea typeface="等线" panose="02010600030101010101" pitchFamily="2" charset="-122"/>
              </a:rPr>
              <a:t>@FunctionalInterface</a:t>
            </a:r>
            <a:r>
              <a:rPr lang="zh-CN" altLang="en-US">
                <a:latin typeface="等线" panose="02010600030101010101" pitchFamily="2" charset="-122"/>
                <a:ea typeface="等线" panose="02010600030101010101" pitchFamily="2" charset="-122"/>
              </a:rPr>
              <a:t>，这样别人就无法在里面添加新的接口函数。</a:t>
            </a:r>
            <a:endParaRPr lang="zh-CN" altLang="en-US">
              <a:latin typeface="等线" panose="02010600030101010101" pitchFamily="2" charset="-122"/>
              <a:ea typeface="等线" panose="02010600030101010101" pitchFamily="2" charset="-122"/>
            </a:endParaRPr>
          </a:p>
        </p:txBody>
      </p:sp>
      <p:sp>
        <p:nvSpPr>
          <p:cNvPr id="26636" name="文本框 3"/>
          <p:cNvSpPr txBox="1"/>
          <p:nvPr/>
        </p:nvSpPr>
        <p:spPr>
          <a:xfrm>
            <a:off x="608013" y="3411538"/>
            <a:ext cx="4887912" cy="522287"/>
          </a:xfrm>
          <a:prstGeom prst="rect">
            <a:avLst/>
          </a:prstGeom>
          <a:noFill/>
          <a:ln w="9525">
            <a:noFill/>
          </a:ln>
        </p:spPr>
        <p:txBody>
          <a:bodyPr wrap="square" anchor="t" anchorCtr="0">
            <a:spAutoFit/>
          </a:bodyPr>
          <a:p>
            <a:r>
              <a:rPr lang="en-US" altLang="zh-CN" sz="2800">
                <a:latin typeface="Times New Roman Regular" charset="0"/>
                <a:ea typeface="等线" panose="02010600030101010101" pitchFamily="2" charset="-122"/>
              </a:rPr>
              <a:t>@FunctionalInterface</a:t>
            </a:r>
            <a:endParaRPr lang="en-US" altLang="zh-CN" sz="2800">
              <a:latin typeface="Times New Roman Regular" charset="0"/>
              <a:ea typeface="等线" panose="02010600030101010101" pitchFamily="2" charset="-122"/>
            </a:endParaRPr>
          </a:p>
        </p:txBody>
      </p:sp>
      <p:grpSp>
        <p:nvGrpSpPr>
          <p:cNvPr id="26637" name="组合 6"/>
          <p:cNvGrpSpPr/>
          <p:nvPr/>
        </p:nvGrpSpPr>
        <p:grpSpPr>
          <a:xfrm>
            <a:off x="2092325" y="2033588"/>
            <a:ext cx="6038850" cy="1198562"/>
            <a:chOff x="3296" y="3202"/>
            <a:chExt cx="9508" cy="1888"/>
          </a:xfrm>
        </p:grpSpPr>
        <p:sp>
          <p:nvSpPr>
            <p:cNvPr id="6" name="矩形 22"/>
            <p:cNvSpPr/>
            <p:nvPr/>
          </p:nvSpPr>
          <p:spPr>
            <a:xfrm>
              <a:off x="3296" y="3202"/>
              <a:ext cx="9507" cy="1889"/>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sp>
        <p:sp>
          <p:nvSpPr>
            <p:cNvPr id="23" name="文本框 23"/>
            <p:cNvSpPr txBox="1"/>
            <p:nvPr/>
          </p:nvSpPr>
          <p:spPr>
            <a:xfrm>
              <a:off x="3482" y="3424"/>
              <a:ext cx="9322" cy="1468"/>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fontAlgn="base"/>
              <a:r>
                <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rPr>
                <a:t>MyLambdaInterface aBlockOfCode=（s）-&gt;System.out.println(s);</a:t>
              </a:r>
              <a:endPar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endParaRPr>
            </a:p>
            <a:p>
              <a:pPr indent="266700" algn="just" fontAlgn="base"/>
              <a:r>
                <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rPr>
                <a:t> </a:t>
              </a:r>
              <a:endParaRPr lang="en-US" altLang="zh-CN" sz="2800" b="1" strike="noStrike" kern="100" noProof="1">
                <a:solidFill>
                  <a:srgbClr val="000000"/>
                </a:solidFill>
                <a:latin typeface="Times New Roman Regular" charset="0"/>
                <a:ea typeface="宋体" panose="02010600030101010101" pitchFamily="2" charset="-122"/>
                <a:cs typeface="Times New Roman Regular" charset="0"/>
                <a:sym typeface="Times New Roman" panose="02020603050405020304"/>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p:bldP spid="26635" grpId="1"/>
      <p:bldP spid="26636" grpId="0"/>
      <p:bldP spid="2663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1"/>
          <p:cNvSpPr txBox="1"/>
          <p:nvPr/>
        </p:nvSpPr>
        <p:spPr>
          <a:xfrm>
            <a:off x="1411288" y="338138"/>
            <a:ext cx="6472237" cy="368300"/>
          </a:xfrm>
          <a:prstGeom prst="rect">
            <a:avLst/>
          </a:prstGeom>
          <a:noFill/>
          <a:ln w="9525">
            <a:noFill/>
          </a:ln>
        </p:spPr>
        <p:txBody>
          <a:bodyPr wrap="square" anchor="t" anchorCtr="0">
            <a:spAutoFit/>
          </a:bodyPr>
          <a:p>
            <a:r>
              <a:rPr lang="en-US" altLang="zh-CN">
                <a:latin typeface="等线" panose="02010600030101010101" pitchFamily="2" charset="-122"/>
                <a:ea typeface="等线" panose="02010600030101010101" pitchFamily="2" charset="-122"/>
              </a:rPr>
              <a:t>Lambda</a:t>
            </a:r>
            <a:r>
              <a:rPr lang="zh-CN" altLang="en-US">
                <a:latin typeface="等线" panose="02010600030101010101" pitchFamily="2" charset="-122"/>
                <a:ea typeface="等线" panose="02010600030101010101" pitchFamily="2" charset="-122"/>
              </a:rPr>
              <a:t>表达式的作用：最直观的作用就是使代码变得简洁</a:t>
            </a:r>
            <a:endParaRPr lang="zh-CN" altLang="en-US">
              <a:latin typeface="等线" panose="02010600030101010101" pitchFamily="2" charset="-122"/>
              <a:ea typeface="等线" panose="02010600030101010101" pitchFamily="2" charset="-122"/>
            </a:endParaRPr>
          </a:p>
        </p:txBody>
      </p:sp>
      <p:sp>
        <p:nvSpPr>
          <p:cNvPr id="27650" name="文本框 2"/>
          <p:cNvSpPr txBox="1"/>
          <p:nvPr/>
        </p:nvSpPr>
        <p:spPr>
          <a:xfrm>
            <a:off x="251143" y="836613"/>
            <a:ext cx="6149975" cy="368300"/>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对比</a:t>
            </a:r>
            <a:r>
              <a:rPr lang="en-US" altLang="zh-CN">
                <a:latin typeface="等线" panose="02010600030101010101" pitchFamily="2" charset="-122"/>
                <a:ea typeface="等线" panose="02010600030101010101" pitchFamily="2" charset="-122"/>
              </a:rPr>
              <a:t>lambda</a:t>
            </a:r>
            <a:r>
              <a:rPr lang="zh-CN" altLang="en-US">
                <a:latin typeface="等线" panose="02010600030101010101" pitchFamily="2" charset="-122"/>
                <a:ea typeface="等线" panose="02010600030101010101" pitchFamily="2" charset="-122"/>
              </a:rPr>
              <a:t>表达式和传统</a:t>
            </a:r>
            <a:r>
              <a:rPr lang="en-US" altLang="zh-CN">
                <a:latin typeface="等线" panose="02010600030101010101" pitchFamily="2" charset="-122"/>
                <a:ea typeface="等线" panose="02010600030101010101" pitchFamily="2" charset="-122"/>
              </a:rPr>
              <a:t>java</a:t>
            </a:r>
            <a:r>
              <a:rPr lang="zh-CN" altLang="en-US">
                <a:latin typeface="等线" panose="02010600030101010101" pitchFamily="2" charset="-122"/>
                <a:ea typeface="等线" panose="02010600030101010101" pitchFamily="2" charset="-122"/>
              </a:rPr>
              <a:t>对同一个接口的实现：</a:t>
            </a:r>
            <a:endParaRPr lang="zh-CN" altLang="en-US">
              <a:latin typeface="等线" panose="02010600030101010101" pitchFamily="2" charset="-122"/>
              <a:ea typeface="等线" panose="02010600030101010101" pitchFamily="2" charset="-122"/>
            </a:endParaRPr>
          </a:p>
        </p:txBody>
      </p:sp>
      <p:sp>
        <p:nvSpPr>
          <p:cNvPr id="27651" name="文本框 99"/>
          <p:cNvSpPr txBox="1"/>
          <p:nvPr/>
        </p:nvSpPr>
        <p:spPr>
          <a:xfrm>
            <a:off x="107315" y="1335405"/>
            <a:ext cx="7247890" cy="1383665"/>
          </a:xfrm>
          <a:prstGeom prst="rect">
            <a:avLst/>
          </a:prstGeom>
          <a:noFill/>
          <a:ln w="9525">
            <a:noFill/>
          </a:ln>
        </p:spPr>
        <p:txBody>
          <a:bodyPr wrap="square" anchor="t" anchorCtr="0">
            <a:spAutoFit/>
          </a:bodyPr>
          <a:p>
            <a:pPr indent="266700"/>
            <a:r>
              <a:rPr lang="en-US" altLang="zh-CN" sz="2800">
                <a:solidFill>
                  <a:srgbClr val="000000"/>
                </a:solidFill>
                <a:latin typeface="Times New Roman Regular" charset="0"/>
                <a:ea typeface="等线" panose="02010600030101010101" pitchFamily="2" charset="-122"/>
              </a:rPr>
              <a:t>Interface MyLambdaInterface{</a:t>
            </a:r>
            <a:endParaRPr lang="en-US" altLang="zh-CN" sz="2800">
              <a:solidFill>
                <a:srgbClr val="000000"/>
              </a:solidFill>
              <a:latin typeface="Times New Roman Regular" charset="0"/>
              <a:ea typeface="等线" panose="02010600030101010101" pitchFamily="2" charset="-122"/>
            </a:endParaRPr>
          </a:p>
          <a:p>
            <a:pPr indent="266700"/>
            <a:r>
              <a:rPr lang="en-US" altLang="zh-CN" sz="2800">
                <a:solidFill>
                  <a:srgbClr val="000000"/>
                </a:solidFill>
                <a:latin typeface="Times New Roman Regular" charset="0"/>
                <a:ea typeface="等线" panose="02010600030101010101" pitchFamily="2" charset="-122"/>
              </a:rPr>
              <a:t>            void doSomeShit(Strings);</a:t>
            </a:r>
            <a:endParaRPr lang="en-US" altLang="zh-CN" sz="2800">
              <a:solidFill>
                <a:srgbClr val="000000"/>
              </a:solidFill>
              <a:latin typeface="Times New Roman Regular" charset="0"/>
              <a:ea typeface="等线" panose="02010600030101010101" pitchFamily="2" charset="-122"/>
            </a:endParaRPr>
          </a:p>
          <a:p>
            <a:pPr indent="266700"/>
            <a:r>
              <a:rPr lang="en-US" altLang="zh-CN" sz="2800">
                <a:solidFill>
                  <a:srgbClr val="000000"/>
                </a:solidFill>
                <a:latin typeface="Times New Roman Regular" charset="0"/>
                <a:ea typeface="等线" panose="02010600030101010101" pitchFamily="2" charset="-122"/>
              </a:rPr>
              <a:t>}</a:t>
            </a:r>
            <a:endParaRPr lang="zh-CN" altLang="en-US" sz="2800">
              <a:latin typeface="Times New Roman Regular" charset="0"/>
              <a:ea typeface="等线" panose="02010600030101010101" pitchFamily="2" charset="-122"/>
            </a:endParaRPr>
          </a:p>
        </p:txBody>
      </p:sp>
      <p:sp>
        <p:nvSpPr>
          <p:cNvPr id="27652" name="文本框 3"/>
          <p:cNvSpPr txBox="1"/>
          <p:nvPr/>
        </p:nvSpPr>
        <p:spPr>
          <a:xfrm>
            <a:off x="0" y="5665788"/>
            <a:ext cx="9283700" cy="1198562"/>
          </a:xfrm>
          <a:prstGeom prst="rect">
            <a:avLst/>
          </a:prstGeom>
          <a:noFill/>
          <a:ln w="9525">
            <a:noFill/>
          </a:ln>
        </p:spPr>
        <p:txBody>
          <a:bodyPr wrap="square" anchor="t" anchorCtr="0">
            <a:spAutoFit/>
          </a:bodyPr>
          <a:p>
            <a:pPr indent="266700"/>
            <a:r>
              <a:rPr lang="en-US" altLang="zh-CN" sz="2400" b="1">
                <a:latin typeface="Times New Roman Bold" charset="0"/>
                <a:ea typeface="等线" panose="02010600030101010101" pitchFamily="2" charset="-122"/>
              </a:rPr>
              <a:t>Java8:</a:t>
            </a:r>
            <a:endParaRPr lang="zh-CN" altLang="en-US" sz="2400" b="1">
              <a:latin typeface="Times New Roman Bold" charset="0"/>
              <a:ea typeface="等线" panose="02010600030101010101" pitchFamily="2" charset="-122"/>
            </a:endParaRPr>
          </a:p>
          <a:p>
            <a:pPr indent="266700"/>
            <a:r>
              <a:rPr lang="zh-CN" altLang="en-US" sz="2400" b="1">
                <a:latin typeface="Times New Roman Bold" charset="0"/>
                <a:ea typeface="等线" panose="02010600030101010101" pitchFamily="2" charset="-122"/>
              </a:rPr>
              <a:t>MyLambdaInterface aBlockOfCode=（s）-&gt;System.out.println(s);</a:t>
            </a:r>
            <a:endParaRPr lang="zh-CN" altLang="en-US" sz="2400" b="1">
              <a:latin typeface="Times New Roman Bold" charset="0"/>
              <a:ea typeface="等线" panose="02010600030101010101" pitchFamily="2" charset="-122"/>
            </a:endParaRPr>
          </a:p>
          <a:p>
            <a:pPr indent="266700"/>
            <a:r>
              <a:rPr lang="zh-CN" altLang="en-US" sz="2400" b="1">
                <a:latin typeface="Times New Roman Bold" charset="0"/>
                <a:ea typeface="等线" panose="02010600030101010101" pitchFamily="2" charset="-122"/>
              </a:rPr>
              <a:t> </a:t>
            </a:r>
            <a:endParaRPr lang="zh-CN" altLang="en-US" sz="2400" b="1">
              <a:latin typeface="Times New Roman Bold" charset="0"/>
              <a:ea typeface="等线" panose="02010600030101010101" pitchFamily="2" charset="-122"/>
            </a:endParaRPr>
          </a:p>
        </p:txBody>
      </p:sp>
      <p:sp>
        <p:nvSpPr>
          <p:cNvPr id="27653" name="文本框 4"/>
          <p:cNvSpPr txBox="1"/>
          <p:nvPr/>
        </p:nvSpPr>
        <p:spPr>
          <a:xfrm>
            <a:off x="219075" y="2684463"/>
            <a:ext cx="8740775" cy="2676525"/>
          </a:xfrm>
          <a:prstGeom prst="rect">
            <a:avLst/>
          </a:prstGeom>
          <a:noFill/>
          <a:ln w="9525">
            <a:noFill/>
          </a:ln>
        </p:spPr>
        <p:txBody>
          <a:bodyPr wrap="square" anchor="t" anchorCtr="0">
            <a:spAutoFit/>
          </a:bodyPr>
          <a:p>
            <a:pPr indent="266700"/>
            <a:r>
              <a:rPr lang="en-US" altLang="zh-CN" sz="2400" b="1">
                <a:solidFill>
                  <a:srgbClr val="000000"/>
                </a:solidFill>
                <a:latin typeface="Times New Roman Bold" charset="0"/>
                <a:ea typeface="等线" panose="02010600030101010101" pitchFamily="2" charset="-122"/>
              </a:rPr>
              <a:t>public class MyInterfaceImpl implements MyLambdaInterface{</a:t>
            </a:r>
            <a:endParaRPr lang="en-US" altLang="zh-CN" sz="2400" b="1">
              <a:solidFill>
                <a:srgbClr val="000000"/>
              </a:solidFill>
              <a:latin typeface="Times New Roman Bold" charset="0"/>
              <a:ea typeface="等线" panose="02010600030101010101" pitchFamily="2" charset="-122"/>
            </a:endParaRPr>
          </a:p>
          <a:p>
            <a:pPr indent="266700"/>
            <a:r>
              <a:rPr lang="en-US" altLang="zh-CN" sz="2400" b="1">
                <a:solidFill>
                  <a:srgbClr val="000000"/>
                </a:solidFill>
                <a:latin typeface="Times New Roman Bold" charset="0"/>
                <a:ea typeface="等线" panose="02010600030101010101" pitchFamily="2" charset="-122"/>
              </a:rPr>
              <a:t>       @Override</a:t>
            </a:r>
            <a:endParaRPr lang="zh-CN" altLang="en-US" sz="2400" b="1">
              <a:latin typeface="Times New Roman Bold" charset="0"/>
              <a:ea typeface="等线" panose="02010600030101010101" pitchFamily="2" charset="-122"/>
            </a:endParaRPr>
          </a:p>
          <a:p>
            <a:pPr indent="266700"/>
            <a:r>
              <a:rPr lang="en-US" altLang="zh-CN" sz="2400" b="1">
                <a:solidFill>
                  <a:srgbClr val="000000"/>
                </a:solidFill>
                <a:latin typeface="Times New Roman Bold" charset="0"/>
                <a:ea typeface="等线" panose="02010600030101010101" pitchFamily="2" charset="-122"/>
              </a:rPr>
              <a:t>        public void doSomeShit(String s){</a:t>
            </a:r>
            <a:endParaRPr lang="en-US" altLang="zh-CN" sz="2400" b="1">
              <a:solidFill>
                <a:srgbClr val="000000"/>
              </a:solidFill>
              <a:latin typeface="Times New Roman Bold" charset="0"/>
              <a:ea typeface="等线" panose="02010600030101010101" pitchFamily="2" charset="-122"/>
            </a:endParaRPr>
          </a:p>
          <a:p>
            <a:pPr indent="266700"/>
            <a:r>
              <a:rPr lang="en-US" altLang="zh-CN" sz="2400" b="1">
                <a:solidFill>
                  <a:srgbClr val="000000"/>
                </a:solidFill>
                <a:latin typeface="Times New Roman Bold" charset="0"/>
                <a:ea typeface="等线" panose="02010600030101010101" pitchFamily="2" charset="-122"/>
              </a:rPr>
              <a:t>        System.out.println(s);</a:t>
            </a:r>
            <a:endParaRPr lang="en-US" altLang="zh-CN" sz="2400" b="1">
              <a:solidFill>
                <a:srgbClr val="000000"/>
              </a:solidFill>
              <a:latin typeface="Times New Roman Bold" charset="0"/>
              <a:ea typeface="等线" panose="02010600030101010101" pitchFamily="2" charset="-122"/>
            </a:endParaRPr>
          </a:p>
          <a:p>
            <a:pPr indent="266700"/>
            <a:r>
              <a:rPr lang="en-US" altLang="zh-CN" sz="2400" b="1">
                <a:solidFill>
                  <a:srgbClr val="000000"/>
                </a:solidFill>
                <a:latin typeface="Times New Roman Bold" charset="0"/>
                <a:ea typeface="等线" panose="02010600030101010101" pitchFamily="2" charset="-122"/>
              </a:rPr>
              <a:t>}</a:t>
            </a:r>
            <a:endParaRPr lang="en-US" altLang="zh-CN" sz="2400" b="1">
              <a:solidFill>
                <a:srgbClr val="000000"/>
              </a:solidFill>
              <a:latin typeface="Times New Roman Bold" charset="0"/>
              <a:ea typeface="等线" panose="02010600030101010101" pitchFamily="2" charset="-122"/>
            </a:endParaRPr>
          </a:p>
          <a:p>
            <a:pPr indent="266700"/>
            <a:r>
              <a:rPr lang="zh-CN" altLang="en-US" sz="2400" b="1">
                <a:latin typeface="Times New Roman Bold" charset="0"/>
                <a:ea typeface="等线" panose="02010600030101010101" pitchFamily="2" charset="-122"/>
              </a:rPr>
              <a:t> MyLambdaInterface aBlockOfCode=new MyInterfaceImpl();</a:t>
            </a:r>
            <a:endParaRPr lang="zh-CN" altLang="en-US" sz="2400" b="1">
              <a:latin typeface="Times New Roman Bold" charset="0"/>
              <a:ea typeface="等线" panose="02010600030101010101" pitchFamily="2" charset="-122"/>
            </a:endParaRP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1"/>
          <p:cNvSpPr txBox="1"/>
          <p:nvPr/>
        </p:nvSpPr>
        <p:spPr>
          <a:xfrm>
            <a:off x="0" y="0"/>
            <a:ext cx="9144000" cy="922338"/>
          </a:xfrm>
          <a:prstGeom prst="rect">
            <a:avLst/>
          </a:prstGeom>
          <a:noFill/>
          <a:ln w="9525">
            <a:noFill/>
          </a:ln>
        </p:spPr>
        <p:txBody>
          <a:bodyPr wrap="square" anchor="t" anchorCtr="0">
            <a:spAutoFit/>
          </a:bodyPr>
          <a:p>
            <a:r>
              <a:rPr lang="zh-CN" altLang="en-US">
                <a:latin typeface="等线" panose="02010600030101010101" pitchFamily="2" charset="-122"/>
                <a:ea typeface="等线" panose="02010600030101010101" pitchFamily="2" charset="-122"/>
              </a:rPr>
              <a:t>Java 8中的写法更加优雅简洁。并且，由于</a:t>
            </a:r>
            <a:r>
              <a:rPr lang="zh-CN" altLang="en-US">
                <a:solidFill>
                  <a:srgbClr val="FF0000"/>
                </a:solidFill>
                <a:latin typeface="等线" panose="02010600030101010101" pitchFamily="2" charset="-122"/>
                <a:ea typeface="等线" panose="02010600030101010101" pitchFamily="2" charset="-122"/>
              </a:rPr>
              <a:t>Lambda可以直接赋值给一个变量</a:t>
            </a:r>
            <a:r>
              <a:rPr lang="zh-CN" altLang="en-US">
                <a:latin typeface="等线" panose="02010600030101010101" pitchFamily="2" charset="-122"/>
                <a:ea typeface="等线" panose="02010600030101010101" pitchFamily="2" charset="-122"/>
              </a:rPr>
              <a:t>，我们就可以直接把</a:t>
            </a:r>
            <a:r>
              <a:rPr lang="zh-CN" altLang="en-US">
                <a:solidFill>
                  <a:srgbClr val="FF0000"/>
                </a:solidFill>
                <a:latin typeface="等线" panose="02010600030101010101" pitchFamily="2" charset="-122"/>
                <a:ea typeface="等线" panose="02010600030101010101" pitchFamily="2" charset="-122"/>
              </a:rPr>
              <a:t>Lambda作为参数传给函数</a:t>
            </a:r>
            <a:r>
              <a:rPr lang="zh-CN" altLang="en-US">
                <a:latin typeface="等线" panose="02010600030101010101" pitchFamily="2" charset="-122"/>
                <a:ea typeface="等线" panose="02010600030101010101" pitchFamily="2" charset="-122"/>
              </a:rPr>
              <a:t>, 而</a:t>
            </a:r>
            <a:r>
              <a:rPr lang="zh-CN" altLang="en-US">
                <a:solidFill>
                  <a:srgbClr val="FF0000"/>
                </a:solidFill>
                <a:latin typeface="等线" panose="02010600030101010101" pitchFamily="2" charset="-122"/>
                <a:ea typeface="等线" panose="02010600030101010101" pitchFamily="2" charset="-122"/>
              </a:rPr>
              <a:t>传统的Java必须有明确的接口实现的定义</a:t>
            </a:r>
            <a:r>
              <a:rPr lang="zh-CN" altLang="en-US">
                <a:latin typeface="等线" panose="02010600030101010101" pitchFamily="2" charset="-122"/>
                <a:ea typeface="等线" panose="02010600030101010101" pitchFamily="2" charset="-122"/>
              </a:rPr>
              <a:t>，初始化才行：</a:t>
            </a:r>
            <a:endParaRPr lang="zh-CN" altLang="en-US">
              <a:latin typeface="等线" panose="02010600030101010101" pitchFamily="2" charset="-122"/>
              <a:ea typeface="等线" panose="02010600030101010101" pitchFamily="2" charset="-122"/>
            </a:endParaRPr>
          </a:p>
        </p:txBody>
      </p:sp>
      <p:sp>
        <p:nvSpPr>
          <p:cNvPr id="28674" name="文本框 99"/>
          <p:cNvSpPr txBox="1"/>
          <p:nvPr/>
        </p:nvSpPr>
        <p:spPr>
          <a:xfrm>
            <a:off x="0" y="922338"/>
            <a:ext cx="9328150" cy="1198562"/>
          </a:xfrm>
          <a:prstGeom prst="rect">
            <a:avLst/>
          </a:prstGeom>
          <a:noFill/>
          <a:ln w="9525">
            <a:noFill/>
          </a:ln>
        </p:spPr>
        <p:txBody>
          <a:bodyPr wrap="square" anchor="t" anchorCtr="0">
            <a:spAutoFit/>
          </a:bodyPr>
          <a:p>
            <a:pPr indent="266700"/>
            <a:r>
              <a:rPr lang="en-US" altLang="zh-CN" sz="2400">
                <a:solidFill>
                  <a:srgbClr val="000000"/>
                </a:solidFill>
                <a:latin typeface="Times New Roman Regular" charset="0"/>
                <a:ea typeface="等线" panose="02010600030101010101" pitchFamily="2" charset="-122"/>
              </a:rPr>
              <a:t>public static void enact(MyLamadaInterface myLambda,String s){</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myLambda.doSomeShit(s);</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a:t>
            </a:r>
            <a:endParaRPr lang="zh-CN" altLang="en-US" sz="2400">
              <a:latin typeface="Times New Roman Regular" charset="0"/>
              <a:ea typeface="等线" panose="02010600030101010101" pitchFamily="2" charset="-122"/>
            </a:endParaRPr>
          </a:p>
        </p:txBody>
      </p:sp>
      <p:sp>
        <p:nvSpPr>
          <p:cNvPr id="28675" name="文本框 2"/>
          <p:cNvSpPr txBox="1"/>
          <p:nvPr/>
        </p:nvSpPr>
        <p:spPr>
          <a:xfrm>
            <a:off x="109538" y="2622550"/>
            <a:ext cx="9036050" cy="2676525"/>
          </a:xfrm>
          <a:prstGeom prst="rect">
            <a:avLst/>
          </a:prstGeom>
          <a:noFill/>
          <a:ln w="9525">
            <a:noFill/>
          </a:ln>
        </p:spPr>
        <p:txBody>
          <a:bodyPr wrap="square" anchor="t" anchorCtr="0">
            <a:spAutoFit/>
          </a:bodyPr>
          <a:p>
            <a:pPr indent="266700"/>
            <a:r>
              <a:rPr lang="en-US" altLang="zh-CN" sz="2400">
                <a:solidFill>
                  <a:srgbClr val="000000"/>
                </a:solidFill>
                <a:latin typeface="Times New Roman Regular" charset="0"/>
                <a:ea typeface="等线" panose="02010600030101010101" pitchFamily="2" charset="-122"/>
              </a:rPr>
              <a:t>public class MyInterfaceImpl implements MyLambdaInterface{</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@Override</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public void doSomeShit(String s){</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System.out.println(s);</a:t>
            </a:r>
            <a:endParaRPr lang="en-US" altLang="zh-CN" sz="2400">
              <a:solidFill>
                <a:srgbClr val="000000"/>
              </a:solidFill>
              <a:latin typeface="Times New Roman Regular" charset="0"/>
              <a:ea typeface="等线" panose="02010600030101010101" pitchFamily="2" charset="-122"/>
            </a:endParaRPr>
          </a:p>
          <a:p>
            <a:pPr indent="266700"/>
            <a:r>
              <a:rPr lang="en-US" altLang="zh-CN" sz="2400">
                <a:solidFill>
                  <a:srgbClr val="000000"/>
                </a:solidFill>
                <a:latin typeface="Times New Roman Regular" charset="0"/>
                <a:ea typeface="等线" panose="02010600030101010101" pitchFamily="2" charset="-122"/>
              </a:rPr>
              <a:t>   }</a:t>
            </a:r>
            <a:endParaRPr lang="en-US" altLang="zh-CN" sz="2400">
              <a:solidFill>
                <a:srgbClr val="000000"/>
              </a:solidFill>
              <a:latin typeface="Times New Roman Regular" charset="0"/>
              <a:ea typeface="等线" panose="02010600030101010101" pitchFamily="2" charset="-122"/>
            </a:endParaRPr>
          </a:p>
          <a:p>
            <a:pPr indent="266700"/>
            <a:r>
              <a:rPr lang="zh-CN" altLang="en-US" sz="2400">
                <a:latin typeface="Times New Roman Regular" charset="0"/>
                <a:ea typeface="等线" panose="02010600030101010101" pitchFamily="2" charset="-122"/>
              </a:rPr>
              <a:t>MyLambdaInterface anInterfaceImpl=new MyInterfaceImpl();</a:t>
            </a:r>
            <a:endParaRPr lang="zh-CN" altLang="en-US" sz="2400">
              <a:latin typeface="Times New Roman Regular" charset="0"/>
              <a:ea typeface="等线" panose="02010600030101010101" pitchFamily="2" charset="-122"/>
            </a:endParaRPr>
          </a:p>
          <a:p>
            <a:pPr indent="266700"/>
            <a:r>
              <a:rPr lang="zh-CN" altLang="en-US" sz="2400">
                <a:latin typeface="Times New Roman Regular" charset="0"/>
                <a:ea typeface="等线" panose="02010600030101010101" pitchFamily="2" charset="-122"/>
              </a:rPr>
              <a:t>enact(anInterfaceImpl,”Hello World!”);</a:t>
            </a:r>
            <a:endParaRPr lang="zh-CN" altLang="en-US" sz="2400">
              <a:latin typeface="Times New Roman Regular" charset="0"/>
              <a:ea typeface="等线" panose="02010600030101010101" pitchFamily="2" charset="-122"/>
            </a:endParaRPr>
          </a:p>
        </p:txBody>
      </p:sp>
      <p:sp>
        <p:nvSpPr>
          <p:cNvPr id="28676" name="文本框 3"/>
          <p:cNvSpPr txBox="1"/>
          <p:nvPr/>
        </p:nvSpPr>
        <p:spPr>
          <a:xfrm>
            <a:off x="338138" y="5802313"/>
            <a:ext cx="8807450" cy="522287"/>
          </a:xfrm>
          <a:prstGeom prst="rect">
            <a:avLst/>
          </a:prstGeom>
          <a:noFill/>
          <a:ln w="9525">
            <a:noFill/>
          </a:ln>
        </p:spPr>
        <p:txBody>
          <a:bodyPr wrap="square" anchor="t" anchorCtr="0">
            <a:spAutoFit/>
          </a:bodyPr>
          <a:p>
            <a:pPr indent="266700"/>
            <a:r>
              <a:rPr lang="en-US" altLang="zh-CN" sz="2800">
                <a:solidFill>
                  <a:srgbClr val="000000"/>
                </a:solidFill>
                <a:latin typeface="Times New Roman Regular" charset="0"/>
                <a:ea typeface="等线" panose="02010600030101010101" pitchFamily="2" charset="-122"/>
              </a:rPr>
              <a:t>enact(s-&gt;System.out.printIn(s),”Hello World!”);</a:t>
            </a:r>
            <a:endParaRPr lang="zh-CN" altLang="en-US" sz="2800">
              <a:latin typeface="Times New Roman Regular" charset="0"/>
              <a:ea typeface="等线" panose="02010600030101010101" pitchFamily="2" charset="-122"/>
            </a:endParaRPr>
          </a:p>
        </p:txBody>
      </p:sp>
      <p:sp>
        <p:nvSpPr>
          <p:cNvPr id="28677" name="文本框 4"/>
          <p:cNvSpPr txBox="1"/>
          <p:nvPr/>
        </p:nvSpPr>
        <p:spPr>
          <a:xfrm>
            <a:off x="242888" y="2146300"/>
            <a:ext cx="8216900" cy="368300"/>
          </a:xfrm>
          <a:prstGeom prst="rect">
            <a:avLst/>
          </a:prstGeom>
          <a:noFill/>
          <a:ln w="9525">
            <a:noFill/>
          </a:ln>
        </p:spPr>
        <p:txBody>
          <a:bodyPr wrap="square" anchor="t" anchorCtr="0">
            <a:spAutoFit/>
          </a:bodyPr>
          <a:p>
            <a:r>
              <a:rPr lang="en-US" altLang="zh-CN">
                <a:latin typeface="等线" panose="02010600030101010101" pitchFamily="2" charset="-122"/>
                <a:ea typeface="等线" panose="02010600030101010101" pitchFamily="2" charset="-122"/>
              </a:rPr>
              <a:t>java7</a:t>
            </a:r>
            <a:r>
              <a:rPr lang="zh-CN" altLang="en-US">
                <a:latin typeface="等线" panose="02010600030101010101" pitchFamily="2" charset="-122"/>
                <a:ea typeface="等线" panose="02010600030101010101" pitchFamily="2" charset="-122"/>
              </a:rPr>
              <a:t>需要先定义一个</a:t>
            </a:r>
            <a:r>
              <a:rPr lang="en-US" altLang="zh-CN">
                <a:latin typeface="等线" panose="02010600030101010101" pitchFamily="2" charset="-122"/>
                <a:ea typeface="等线" panose="02010600030101010101" pitchFamily="2" charset="-122"/>
              </a:rPr>
              <a:t>class</a:t>
            </a:r>
            <a:r>
              <a:rPr lang="zh-CN" altLang="en-US">
                <a:latin typeface="等线" panose="02010600030101010101" pitchFamily="2" charset="-122"/>
                <a:ea typeface="等线" panose="02010600030101010101" pitchFamily="2" charset="-122"/>
              </a:rPr>
              <a:t>实现接口，再把</a:t>
            </a:r>
            <a:r>
              <a:rPr lang="en-US" altLang="zh-CN">
                <a:latin typeface="等线" panose="02010600030101010101" pitchFamily="2" charset="-122"/>
                <a:ea typeface="等线" panose="02010600030101010101" pitchFamily="2" charset="-122"/>
              </a:rPr>
              <a:t>class instance</a:t>
            </a:r>
            <a:r>
              <a:rPr lang="zh-CN" altLang="en-US">
                <a:latin typeface="等线" panose="02010600030101010101" pitchFamily="2" charset="-122"/>
                <a:ea typeface="等线" panose="02010600030101010101" pitchFamily="2" charset="-122"/>
              </a:rPr>
              <a:t>传给</a:t>
            </a:r>
            <a:r>
              <a:rPr lang="en-US" altLang="zh-CN">
                <a:latin typeface="等线" panose="02010600030101010101" pitchFamily="2" charset="-122"/>
                <a:ea typeface="等线" panose="02010600030101010101" pitchFamily="2" charset="-122"/>
              </a:rPr>
              <a:t>enact</a:t>
            </a:r>
            <a:r>
              <a:rPr lang="zh-CN" altLang="en-US">
                <a:latin typeface="等线" panose="02010600030101010101" pitchFamily="2" charset="-122"/>
                <a:ea typeface="等线" panose="02010600030101010101" pitchFamily="2" charset="-122"/>
              </a:rPr>
              <a:t>（）</a:t>
            </a:r>
            <a:endParaRPr lang="zh-CN" altLang="en-US">
              <a:latin typeface="等线" panose="02010600030101010101" pitchFamily="2" charset="-122"/>
              <a:ea typeface="等线" panose="02010600030101010101" pitchFamily="2" charset="-122"/>
            </a:endParaRPr>
          </a:p>
        </p:txBody>
      </p:sp>
      <p:sp>
        <p:nvSpPr>
          <p:cNvPr id="28678" name="文本框 5"/>
          <p:cNvSpPr txBox="1"/>
          <p:nvPr/>
        </p:nvSpPr>
        <p:spPr>
          <a:xfrm>
            <a:off x="466725" y="5351463"/>
            <a:ext cx="8066088" cy="368300"/>
          </a:xfrm>
          <a:prstGeom prst="rect">
            <a:avLst/>
          </a:prstGeom>
          <a:noFill/>
          <a:ln w="9525">
            <a:noFill/>
          </a:ln>
        </p:spPr>
        <p:txBody>
          <a:bodyPr wrap="square" anchor="t" anchorCtr="0">
            <a:spAutoFit/>
          </a:bodyPr>
          <a:p>
            <a:r>
              <a:rPr lang="en-US" altLang="zh-CN">
                <a:latin typeface="等线" panose="02010600030101010101" pitchFamily="2" charset="-122"/>
                <a:ea typeface="等线" panose="02010600030101010101" pitchFamily="2" charset="-122"/>
              </a:rPr>
              <a:t>java8:</a:t>
            </a:r>
            <a:r>
              <a:rPr lang="zh-CN" altLang="en-US">
                <a:latin typeface="等线" panose="02010600030101010101" pitchFamily="2" charset="-122"/>
                <a:ea typeface="等线" panose="02010600030101010101" pitchFamily="2" charset="-122"/>
              </a:rPr>
              <a:t>直接把</a:t>
            </a:r>
            <a:r>
              <a:rPr lang="en-US" altLang="zh-CN">
                <a:latin typeface="等线" panose="02010600030101010101" pitchFamily="2" charset="-122"/>
                <a:ea typeface="等线" panose="02010600030101010101" pitchFamily="2" charset="-122"/>
              </a:rPr>
              <a:t>Lambda</a:t>
            </a:r>
            <a:r>
              <a:rPr lang="zh-CN" altLang="en-US">
                <a:latin typeface="等线" panose="02010600030101010101" pitchFamily="2" charset="-122"/>
                <a:ea typeface="等线" panose="02010600030101010101" pitchFamily="2" charset="-122"/>
              </a:rPr>
              <a:t>表达式传给</a:t>
            </a:r>
            <a:r>
              <a:rPr lang="en-US" altLang="zh-CN">
                <a:latin typeface="等线" panose="02010600030101010101" pitchFamily="2" charset="-122"/>
                <a:ea typeface="等线" panose="02010600030101010101" pitchFamily="2" charset="-122"/>
              </a:rPr>
              <a:t>enact</a:t>
            </a:r>
            <a:r>
              <a:rPr lang="zh-CN" altLang="en-US">
                <a:latin typeface="等线" panose="02010600030101010101" pitchFamily="2" charset="-122"/>
                <a:ea typeface="等线" panose="02010600030101010101" pitchFamily="2" charset="-122"/>
              </a:rPr>
              <a:t>（）</a:t>
            </a:r>
            <a:endParaRPr lang="zh-CN" altLang="en-US">
              <a:latin typeface="等线" panose="02010600030101010101" pitchFamily="2" charset="-122"/>
              <a:ea typeface="等线" panose="02010600030101010101" pitchFamily="2" charset="-122"/>
            </a:endParaRPr>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604" name="内容占位符 1"/>
          <p:cNvSpPr>
            <a:spLocks noGrp="1"/>
          </p:cNvSpPr>
          <p:nvPr>
            <p:ph idx="1"/>
          </p:nvPr>
        </p:nvSpPr>
        <p:spPr>
          <a:xfrm>
            <a:off x="457200" y="1481328"/>
            <a:ext cx="8229600" cy="4525963"/>
          </a:xfrm>
        </p:spPr>
        <p:txBody>
          <a:bodyPr/>
          <a:p>
            <a:r>
              <a:rPr lang="en-US" altLang="zh-CN" dirty="0"/>
              <a:t>Java</a:t>
            </a:r>
            <a:r>
              <a:rPr lang="zh-CN" altLang="zh-CN" dirty="0"/>
              <a:t>为程序设计者封装了很多数据结构，它们位于</a:t>
            </a:r>
            <a:r>
              <a:rPr lang="en-US" altLang="zh-CN" dirty="0" err="1"/>
              <a:t>java.util</a:t>
            </a:r>
            <a:r>
              <a:rPr lang="zh-CN" altLang="zh-CN" dirty="0"/>
              <a:t>包下，称作</a:t>
            </a:r>
            <a:r>
              <a:rPr lang="en-US" altLang="zh-CN" dirty="0"/>
              <a:t>Java</a:t>
            </a:r>
            <a:r>
              <a:rPr lang="zh-CN" altLang="zh-CN" dirty="0"/>
              <a:t>的</a:t>
            </a:r>
            <a:r>
              <a:rPr lang="zh-CN" altLang="zh-CN" dirty="0">
                <a:solidFill>
                  <a:srgbClr val="C00000"/>
                </a:solidFill>
              </a:rPr>
              <a:t>集合类</a:t>
            </a:r>
            <a:r>
              <a:rPr lang="zh-CN" altLang="zh-CN" dirty="0"/>
              <a:t>，包括常用的各种数据结构：</a:t>
            </a:r>
            <a:r>
              <a:rPr lang="en-US" altLang="zh-CN" dirty="0"/>
              <a:t>List</a:t>
            </a:r>
            <a:r>
              <a:rPr lang="zh-CN" altLang="zh-CN" dirty="0"/>
              <a:t>表、</a:t>
            </a:r>
            <a:r>
              <a:rPr lang="en-US" altLang="zh-CN" dirty="0"/>
              <a:t>Set</a:t>
            </a:r>
            <a:r>
              <a:rPr lang="zh-CN" altLang="zh-CN" dirty="0"/>
              <a:t>集合、</a:t>
            </a:r>
            <a:r>
              <a:rPr lang="en-US" altLang="zh-CN" dirty="0"/>
              <a:t>Map</a:t>
            </a:r>
            <a:r>
              <a:rPr lang="zh-CN" altLang="zh-CN" dirty="0"/>
              <a:t>映射等。</a:t>
            </a:r>
            <a:endParaRPr lang="en-US" altLang="zh-CN" dirty="0"/>
          </a:p>
          <a:p>
            <a:r>
              <a:rPr lang="zh-CN" altLang="zh-CN" dirty="0"/>
              <a:t>从</a:t>
            </a:r>
            <a:r>
              <a:rPr lang="en-US" altLang="zh-CN" dirty="0"/>
              <a:t>Java SE 5.0</a:t>
            </a:r>
            <a:r>
              <a:rPr lang="zh-CN" altLang="zh-CN" dirty="0"/>
              <a:t>开始，这些集合类使用泛型进行了改写，集合中对象的数据类型可以被记住，使用者不必再担心对象存储至集合后就失去数据类型的信息。</a:t>
            </a:r>
            <a:endParaRPr lang="zh-CN" altLang="en-US" dirty="0"/>
          </a:p>
        </p:txBody>
      </p:sp>
      <p:sp>
        <p:nvSpPr>
          <p:cNvPr id="1048605" name="标题 2"/>
          <p:cNvSpPr>
            <a:spLocks noGrp="1"/>
          </p:cNvSpPr>
          <p:nvPr>
            <p:ph type="title"/>
          </p:nvPr>
        </p:nvSpPr>
        <p:spPr/>
        <p:txBody>
          <a:bodyPr wrap="square">
            <a:spAutoFit/>
          </a:bodyPr>
          <a:p>
            <a:r>
              <a:rPr lang="en-US" altLang="zh-CN" dirty="0"/>
              <a:t>Java</a:t>
            </a:r>
            <a:r>
              <a:rPr lang="zh-CN" altLang="en-US" dirty="0"/>
              <a:t>中的集合</a:t>
            </a:r>
            <a:endParaRPr lang="zh-CN" altLang="en-US" dirty="0"/>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38" name="内容占位符 1"/>
          <p:cNvSpPr>
            <a:spLocks noGrp="1"/>
          </p:cNvSpPr>
          <p:nvPr>
            <p:ph idx="4294967295"/>
          </p:nvPr>
        </p:nvSpPr>
        <p:spPr>
          <a:xfrm>
            <a:off x="-80645" y="1052830"/>
            <a:ext cx="9054465" cy="5101590"/>
          </a:xfrm>
          <a:solidFill>
            <a:schemeClr val="bg1"/>
          </a:solidFill>
        </p:spPr>
        <p:txBody>
          <a:bodyPr vert="horz">
            <a:normAutofit/>
          </a:bodyPr>
          <a:p>
            <a:r>
              <a:rPr lang="zh-CN" altLang="en-US" sz="2800">
                <a:latin typeface="宋体" panose="02010600030101010101" pitchFamily="2" charset="-122"/>
                <a:ea typeface="宋体" panose="02010600030101010101" pitchFamily="2" charset="-122"/>
                <a:cs typeface="宋体" panose="02010600030101010101" pitchFamily="2" charset="-122"/>
                <a:sym typeface="+mn-ea"/>
              </a:rPr>
              <a:t>lambda表达式是java8的特性。它是一个匿名函数，将代码像数据一样可以进行传递。使用它可以写出更简洁、更灵活的代码。即如果你想把“一块代码”赋给一个Java变量，应该怎么做呢</a:t>
            </a:r>
            <a:endParaRPr lang="zh-CN" altLang="en-US" sz="2800">
              <a:latin typeface="宋体" panose="02010600030101010101" pitchFamily="2" charset="-122"/>
              <a:ea typeface="宋体" panose="02010600030101010101" pitchFamily="2" charset="-122"/>
              <a:cs typeface="宋体" panose="02010600030101010101" pitchFamily="2" charset="-122"/>
            </a:endParaRPr>
          </a:p>
          <a:p>
            <a:endParaRPr lang="en-US" altLang="zh-CN" dirty="0"/>
          </a:p>
          <a:p>
            <a:pPr eaLnBrk="0" hangingPunct="0"/>
            <a:r>
              <a:rPr lang="zh-CN" altLang="en-US" sz="2800">
                <a:latin typeface="宋体" panose="02010600030101010101" pitchFamily="2" charset="-122"/>
                <a:ea typeface="宋体" panose="02010600030101010101" pitchFamily="2" charset="-122"/>
                <a:cs typeface="宋体" panose="02010600030101010101" pitchFamily="2" charset="-122"/>
                <a:sym typeface="+mn-ea"/>
              </a:rPr>
              <a:t>lambda操作符（-&gt;）：</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eaLnBrk="0" hangingPunct="0"/>
            <a:r>
              <a:rPr lang="zh-CN" altLang="en-US" sz="2800">
                <a:latin typeface="宋体" panose="02010600030101010101" pitchFamily="2" charset="-122"/>
                <a:ea typeface="宋体" panose="02010600030101010101" pitchFamily="2" charset="-122"/>
                <a:cs typeface="宋体" panose="02010600030101010101" pitchFamily="2" charset="-122"/>
                <a:sym typeface="+mn-ea"/>
              </a:rPr>
              <a:t>将lambda分为两部分：</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eaLnBrk="0" hangingPunct="0"/>
            <a:r>
              <a:rPr lang="zh-CN" altLang="en-US" sz="2800">
                <a:latin typeface="宋体" panose="02010600030101010101" pitchFamily="2" charset="-122"/>
                <a:ea typeface="宋体" panose="02010600030101010101" pitchFamily="2" charset="-122"/>
                <a:cs typeface="宋体" panose="02010600030101010101" pitchFamily="2" charset="-122"/>
                <a:sym typeface="+mn-ea"/>
              </a:rPr>
              <a:t>左侧：指定lambda表达式的参数列表</a:t>
            </a:r>
            <a:endParaRPr lang="zh-CN" altLang="en-US" sz="2800">
              <a:latin typeface="宋体" panose="02010600030101010101" pitchFamily="2" charset="-122"/>
              <a:ea typeface="宋体" panose="02010600030101010101" pitchFamily="2" charset="-122"/>
              <a:cs typeface="宋体" panose="02010600030101010101" pitchFamily="2" charset="-122"/>
            </a:endParaRPr>
          </a:p>
          <a:p>
            <a:pPr eaLnBrk="0" hangingPunct="0"/>
            <a:r>
              <a:rPr lang="zh-CN" altLang="en-US" sz="2800">
                <a:latin typeface="宋体" panose="02010600030101010101" pitchFamily="2" charset="-122"/>
                <a:ea typeface="宋体" panose="02010600030101010101" pitchFamily="2" charset="-122"/>
                <a:cs typeface="宋体" panose="02010600030101010101" pitchFamily="2" charset="-122"/>
                <a:sym typeface="+mn-ea"/>
              </a:rPr>
              <a:t>右侧：指定lambda体，是抽象方法的实现逻辑，也是表达式要执行的功能</a:t>
            </a:r>
            <a:endParaRPr lang="zh-CN" altLang="en-US" sz="28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48639"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38" name="内容占位符 1"/>
          <p:cNvSpPr>
            <a:spLocks noGrp="1"/>
          </p:cNvSpPr>
          <p:nvPr>
            <p:ph idx="4294967295"/>
          </p:nvPr>
        </p:nvSpPr>
        <p:spPr>
          <a:xfrm>
            <a:off x="0" y="1481455"/>
            <a:ext cx="8229600" cy="5101590"/>
          </a:xfrm>
          <a:solidFill>
            <a:schemeClr val="bg1"/>
          </a:solidFill>
        </p:spPr>
        <p:txBody>
          <a:bodyPr vert="horz">
            <a:normAutofit fontScale="84615" lnSpcReduction="20000"/>
          </a:bodyPr>
          <a:p>
            <a:r>
              <a:rPr lang="en-US" altLang="zh-CN" dirty="0"/>
              <a:t>lambda</a:t>
            </a:r>
            <a:r>
              <a:rPr lang="zh-CN" altLang="zh-CN" dirty="0"/>
              <a:t>表达式是</a:t>
            </a:r>
            <a:r>
              <a:rPr lang="en-US" altLang="zh-CN" dirty="0"/>
              <a:t>Java SE 8</a:t>
            </a:r>
            <a:r>
              <a:rPr lang="zh-CN" altLang="zh-CN" dirty="0"/>
              <a:t>中增加的重要新特性</a:t>
            </a:r>
            <a:endParaRPr lang="zh-CN" altLang="zh-CN" dirty="0"/>
          </a:p>
          <a:p>
            <a:pPr marL="109855" indent="0">
              <a:buNone/>
            </a:pPr>
            <a:r>
              <a:rPr lang="en-US" altLang="zh-CN" dirty="0"/>
              <a:t>	(parameters) -&gt; expression </a:t>
            </a:r>
            <a:endParaRPr lang="zh-CN" altLang="zh-CN" dirty="0"/>
          </a:p>
          <a:p>
            <a:pPr marL="109855" indent="0">
              <a:buNone/>
            </a:pPr>
            <a:r>
              <a:rPr lang="zh-CN" altLang="zh-CN" dirty="0"/>
              <a:t>或者：</a:t>
            </a:r>
            <a:endParaRPr lang="zh-CN" altLang="zh-CN" dirty="0"/>
          </a:p>
          <a:p>
            <a:pPr marL="109855" indent="0">
              <a:buNone/>
            </a:pPr>
            <a:r>
              <a:rPr lang="en-US" altLang="zh-CN" dirty="0"/>
              <a:t>	 (parameters) -&gt; { statements; }</a:t>
            </a:r>
            <a:endParaRPr lang="zh-CN" altLang="zh-CN" dirty="0"/>
          </a:p>
          <a:p>
            <a:endParaRPr lang="en-US" altLang="zh-CN" dirty="0"/>
          </a:p>
          <a:p>
            <a:pPr>
              <a:lnSpc>
                <a:spcPct val="120000"/>
              </a:lnSpc>
              <a:spcBef>
                <a:spcPts val="300"/>
              </a:spcBef>
            </a:pPr>
            <a:r>
              <a:rPr lang="en-US" altLang="zh-CN" sz="2600" dirty="0"/>
              <a:t>1</a:t>
            </a:r>
            <a:r>
              <a:rPr lang="zh-CN" altLang="zh-CN" sz="2600" dirty="0"/>
              <a:t>）不需要声明参数</a:t>
            </a:r>
            <a:r>
              <a:rPr lang="zh-CN" altLang="en-US" sz="2600" dirty="0"/>
              <a:t>的数据</a:t>
            </a:r>
            <a:r>
              <a:rPr lang="zh-CN" altLang="zh-CN" sz="2600" dirty="0"/>
              <a:t>类型，编译器可以统一识别参数。</a:t>
            </a:r>
            <a:endParaRPr lang="zh-CN" altLang="zh-CN" sz="2600" dirty="0"/>
          </a:p>
          <a:p>
            <a:pPr>
              <a:lnSpc>
                <a:spcPct val="120000"/>
              </a:lnSpc>
              <a:spcBef>
                <a:spcPts val="300"/>
              </a:spcBef>
            </a:pPr>
            <a:r>
              <a:rPr lang="en-US" altLang="zh-CN" sz="2600" dirty="0"/>
              <a:t>2</a:t>
            </a:r>
            <a:r>
              <a:rPr lang="zh-CN" altLang="zh-CN" sz="2600" dirty="0"/>
              <a:t>）参数圆括号可选：一个参数无需定义圆括号，但多个参数需要定义圆括号。</a:t>
            </a:r>
            <a:endParaRPr lang="zh-CN" altLang="zh-CN" sz="2600" dirty="0"/>
          </a:p>
          <a:p>
            <a:pPr>
              <a:lnSpc>
                <a:spcPct val="120000"/>
              </a:lnSpc>
              <a:spcBef>
                <a:spcPts val="300"/>
              </a:spcBef>
            </a:pPr>
            <a:r>
              <a:rPr lang="en-US" altLang="zh-CN" sz="2600" dirty="0"/>
              <a:t>3</a:t>
            </a:r>
            <a:r>
              <a:rPr lang="zh-CN" altLang="zh-CN" sz="2600" dirty="0"/>
              <a:t>）大括号可选：如果主体只包含一个语句，则不需要使用大括号，也不书写分号；主</a:t>
            </a:r>
            <a:r>
              <a:rPr lang="zh-CN" altLang="en-US" sz="2600" dirty="0"/>
              <a:t>体</a:t>
            </a:r>
            <a:r>
              <a:rPr lang="zh-CN" altLang="zh-CN" sz="2600" dirty="0"/>
              <a:t>是多条语句时需要使用大括号，且语句以分号结束。</a:t>
            </a:r>
            <a:endParaRPr lang="zh-CN" altLang="zh-CN" sz="2600" dirty="0"/>
          </a:p>
          <a:p>
            <a:pPr>
              <a:lnSpc>
                <a:spcPct val="120000"/>
              </a:lnSpc>
              <a:spcBef>
                <a:spcPts val="300"/>
              </a:spcBef>
            </a:pPr>
            <a:r>
              <a:rPr lang="en-US" altLang="zh-CN" sz="2600" dirty="0"/>
              <a:t>4</a:t>
            </a:r>
            <a:r>
              <a:rPr lang="zh-CN" altLang="zh-CN" sz="2600" dirty="0"/>
              <a:t>）返回关键字可选：如果主体只有一个表达式，则编译器会自动将该值返回；如果出现大括号则返回值需要用</a:t>
            </a:r>
            <a:r>
              <a:rPr lang="en-US" altLang="zh-CN" sz="2600" dirty="0"/>
              <a:t>return</a:t>
            </a:r>
            <a:r>
              <a:rPr lang="zh-CN" altLang="zh-CN" sz="2600" dirty="0"/>
              <a:t>指定。</a:t>
            </a:r>
            <a:endParaRPr lang="zh-CN" altLang="en-US" sz="2600" dirty="0"/>
          </a:p>
        </p:txBody>
      </p:sp>
      <p:sp>
        <p:nvSpPr>
          <p:cNvPr id="1048639"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40" name="标题 2"/>
          <p:cNvSpPr>
            <a:spLocks noGrp="1"/>
          </p:cNvSpPr>
          <p:nvPr>
            <p:ph type="title"/>
          </p:nvPr>
        </p:nvSpPr>
        <p:spPr>
          <a:xfrm>
            <a:off x="1204913" y="393565"/>
            <a:ext cx="6482886" cy="381635"/>
          </a:xfrm>
        </p:spPr>
        <p:txBody>
          <a:bodyPr/>
          <a:p>
            <a:r>
              <a:rPr lang="en-US" altLang="zh-CN" dirty="0" err="1"/>
              <a:t>for-each+lambda</a:t>
            </a:r>
            <a:r>
              <a:rPr lang="zh-CN" altLang="en-US" dirty="0"/>
              <a:t>表达式遍历</a:t>
            </a:r>
            <a:endParaRPr lang="zh-CN" altLang="en-US" dirty="0"/>
          </a:p>
        </p:txBody>
      </p:sp>
      <p:sp>
        <p:nvSpPr>
          <p:cNvPr id="1048641" name="文本框 7"/>
          <p:cNvSpPr txBox="1"/>
          <p:nvPr/>
        </p:nvSpPr>
        <p:spPr>
          <a:xfrm>
            <a:off x="611505" y="1272540"/>
            <a:ext cx="7776845" cy="1950085"/>
          </a:xfrm>
          <a:prstGeom prst="rect">
            <a:avLst/>
          </a:prstGeom>
        </p:spPr>
        <p:style>
          <a:lnRef idx="1">
            <a:schemeClr val="accent4"/>
          </a:lnRef>
          <a:fillRef idx="2">
            <a:schemeClr val="accent4"/>
          </a:fillRef>
          <a:effectRef idx="1">
            <a:schemeClr val="accent4"/>
          </a:effectRef>
          <a:fontRef idx="minor">
            <a:schemeClr val="dk1"/>
          </a:fontRef>
        </p:style>
        <p:txBody>
          <a:bodyPr wrap="square">
            <a:noAutofit/>
          </a:bodyPr>
          <a:p>
            <a:pPr fontAlgn="auto"/>
            <a:r>
              <a:rPr lang="en-US" altLang="zh-CN" sz="2000" dirty="0">
                <a:latin typeface="Abadi" panose="020B0604020104020204" pitchFamily="34" charset="0"/>
              </a:rPr>
              <a:t>Collection c = </a:t>
            </a:r>
            <a:r>
              <a:rPr lang="en-US" altLang="zh-CN" sz="2000" b="1" dirty="0">
                <a:latin typeface="Abadi" panose="020B0604020104020204" pitchFamily="34" charset="0"/>
              </a:rPr>
              <a:t>new</a:t>
            </a:r>
            <a:r>
              <a:rPr lang="en-US" altLang="zh-CN" sz="2000" dirty="0">
                <a:latin typeface="Abadi" panose="020B0604020104020204" pitchFamily="34" charset="0"/>
              </a:rPr>
              <a:t> </a:t>
            </a:r>
            <a:r>
              <a:rPr lang="en-US" altLang="zh-CN" sz="2000" dirty="0" err="1">
                <a:latin typeface="Abadi" panose="020B0604020104020204" pitchFamily="34" charset="0"/>
              </a:rPr>
              <a:t>ArrayList</a:t>
            </a:r>
            <a:r>
              <a:rPr lang="en-US" altLang="zh-CN" sz="2000" dirty="0">
                <a:latin typeface="Abadi" panose="020B0604020104020204" pitchFamily="34" charset="0"/>
              </a:rPr>
              <a:t>();	//</a:t>
            </a:r>
            <a:r>
              <a:rPr lang="zh-CN" altLang="zh-CN" sz="2000" dirty="0">
                <a:latin typeface="Abadi" panose="020B0604020104020204" pitchFamily="34" charset="0"/>
              </a:rPr>
              <a:t>创建一个</a:t>
            </a:r>
            <a:r>
              <a:rPr lang="en-US" altLang="zh-CN" sz="2000" dirty="0" err="1">
                <a:latin typeface="Abadi" panose="020B0604020104020204" pitchFamily="34" charset="0"/>
              </a:rPr>
              <a:t>ArrayList</a:t>
            </a:r>
            <a:r>
              <a:rPr lang="zh-CN" altLang="zh-CN" sz="2000" dirty="0">
                <a:latin typeface="Abadi" panose="020B0604020104020204" pitchFamily="34" charset="0"/>
              </a:rPr>
              <a:t>对象</a:t>
            </a:r>
            <a:endParaRPr lang="zh-CN" altLang="zh-CN" sz="2000" dirty="0">
              <a:latin typeface="Abadi" panose="020B0604020104020204" pitchFamily="34" charset="0"/>
            </a:endParaRPr>
          </a:p>
          <a:p>
            <a:pPr fontAlgn="auto"/>
            <a:r>
              <a:rPr lang="en-US" altLang="zh-CN" sz="2000" dirty="0">
                <a:latin typeface="Abadi" panose="020B0604020104020204" pitchFamily="34" charset="0"/>
              </a:rPr>
              <a:t>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("Java");	</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("Struts");</a:t>
            </a:r>
            <a:endParaRPr lang="zh-CN" altLang="zh-CN" sz="2000" dirty="0">
              <a:latin typeface="Abadi" panose="020B0604020104020204" pitchFamily="34" charset="0"/>
            </a:endParaRPr>
          </a:p>
          <a:p>
            <a:pPr fontAlgn="auto"/>
            <a:r>
              <a:rPr lang="en-US" altLang="zh-CN" sz="2000" dirty="0" err="1">
                <a:latin typeface="Abadi" panose="020B0604020104020204" pitchFamily="34" charset="0"/>
              </a:rPr>
              <a:t>c.add</a:t>
            </a:r>
            <a:r>
              <a:rPr lang="en-US" altLang="zh-CN" sz="2000" dirty="0">
                <a:latin typeface="Abadi" panose="020B0604020104020204" pitchFamily="34" charset="0"/>
              </a:rPr>
              <a:t>("Spring");</a:t>
            </a:r>
            <a:endParaRPr lang="zh-CN" altLang="zh-CN" sz="2000" dirty="0">
              <a:latin typeface="Abadi" panose="020B0604020104020204" pitchFamily="34" charset="0"/>
            </a:endParaRPr>
          </a:p>
        </p:txBody>
      </p:sp>
      <p:sp>
        <p:nvSpPr>
          <p:cNvPr id="1048642" name="文本框 9"/>
          <p:cNvSpPr txBox="1"/>
          <p:nvPr/>
        </p:nvSpPr>
        <p:spPr>
          <a:xfrm>
            <a:off x="671249" y="3719328"/>
            <a:ext cx="8003232" cy="398780"/>
          </a:xfrm>
          <a:prstGeom prst="rect">
            <a:avLst/>
          </a:prstGeom>
          <a:noFill/>
        </p:spPr>
        <p:txBody>
          <a:bodyPr wrap="square">
            <a:spAutoFit/>
          </a:bodyPr>
          <a:p>
            <a:pPr algn="l"/>
            <a:r>
              <a:rPr lang="en-US" altLang="zh-CN" sz="2000" dirty="0" err="1">
                <a:solidFill>
                  <a:srgbClr val="6A3E3E"/>
                </a:solidFill>
                <a:latin typeface="Consolas" panose="020B0609020204030204" pitchFamily="49" charset="0"/>
              </a:rPr>
              <a:t>c</a:t>
            </a:r>
            <a:r>
              <a:rPr lang="en-US" altLang="zh-CN" sz="2000" dirty="0" err="1">
                <a:solidFill>
                  <a:srgbClr val="000000"/>
                </a:solidFill>
                <a:latin typeface="Consolas" panose="020B0609020204030204" pitchFamily="49" charset="0"/>
              </a:rPr>
              <a:t>.forEach</a:t>
            </a:r>
            <a:r>
              <a:rPr lang="en-US" altLang="zh-CN" sz="2000" dirty="0">
                <a:solidFill>
                  <a:srgbClr val="000000"/>
                </a:solidFill>
                <a:latin typeface="Consolas" panose="020B0609020204030204" pitchFamily="49" charset="0"/>
              </a:rPr>
              <a:t>( </a:t>
            </a:r>
            <a:r>
              <a:rPr lang="en-US" altLang="zh-CN" sz="2000" dirty="0" err="1">
                <a:solidFill>
                  <a:srgbClr val="6A3E3E"/>
                </a:solidFill>
                <a:latin typeface="Consolas" panose="020B0609020204030204" pitchFamily="49" charset="0"/>
              </a:rPr>
              <a:t>ele</a:t>
            </a:r>
            <a:r>
              <a:rPr lang="en-US" altLang="zh-CN" sz="2000" dirty="0">
                <a:solidFill>
                  <a:srgbClr val="000000"/>
                </a:solidFill>
                <a:latin typeface="Consolas" panose="020B0609020204030204" pitchFamily="49" charset="0"/>
              </a:rPr>
              <a:t> -&gt; </a:t>
            </a:r>
            <a:r>
              <a:rPr lang="en-US" altLang="zh-CN" sz="2000" dirty="0" err="1">
                <a:solidFill>
                  <a:srgbClr val="000000"/>
                </a:solidFill>
                <a:latin typeface="Consolas" panose="020B0609020204030204" pitchFamily="49" charset="0"/>
              </a:rPr>
              <a:t>System.</a:t>
            </a:r>
            <a:r>
              <a:rPr lang="en-US" altLang="zh-CN" sz="2000" b="1" dirty="0" err="1">
                <a:solidFill>
                  <a:srgbClr val="0000C0"/>
                </a:solidFill>
                <a:latin typeface="Consolas" panose="020B0609020204030204" pitchFamily="49" charset="0"/>
              </a:rPr>
              <a:t>out</a:t>
            </a:r>
            <a:r>
              <a:rPr lang="en-US" altLang="zh-CN" sz="2000" b="1" dirty="0" err="1">
                <a:solidFill>
                  <a:srgbClr val="000000"/>
                </a:solidFill>
                <a:latin typeface="Consolas" panose="020B0609020204030204" pitchFamily="49" charset="0"/>
              </a:rPr>
              <a:t>.println</a:t>
            </a:r>
            <a:r>
              <a:rPr lang="en-US" altLang="zh-CN" sz="2000" b="1" dirty="0">
                <a:solidFill>
                  <a:srgbClr val="000000"/>
                </a:solidFill>
                <a:latin typeface="Consolas" panose="020B0609020204030204" pitchFamily="49" charset="0"/>
              </a:rPr>
              <a:t>(</a:t>
            </a:r>
            <a:r>
              <a:rPr lang="en-US" altLang="zh-CN" sz="2000" b="1" dirty="0" err="1">
                <a:solidFill>
                  <a:srgbClr val="6A3E3E"/>
                </a:solidFill>
                <a:latin typeface="Consolas" panose="020B0609020204030204" pitchFamily="49" charset="0"/>
              </a:rPr>
              <a:t>ele</a:t>
            </a:r>
            <a:r>
              <a:rPr lang="en-US" altLang="zh-CN" sz="2000" b="1" dirty="0">
                <a:solidFill>
                  <a:srgbClr val="000000"/>
                </a:solidFill>
                <a:latin typeface="Consolas" panose="020B0609020204030204" pitchFamily="49" charset="0"/>
              </a:rPr>
              <a:t>) );</a:t>
            </a:r>
            <a:endParaRPr lang="zh-CN" altLang="en-US" sz="2000" dirty="0"/>
          </a:p>
        </p:txBody>
      </p:sp>
      <p:sp>
        <p:nvSpPr>
          <p:cNvPr id="1048643" name="文本框 10"/>
          <p:cNvSpPr txBox="1"/>
          <p:nvPr/>
        </p:nvSpPr>
        <p:spPr>
          <a:xfrm>
            <a:off x="251520" y="4087663"/>
            <a:ext cx="1099820" cy="368300"/>
          </a:xfrm>
          <a:prstGeom prst="rect">
            <a:avLst/>
          </a:prstGeom>
          <a:noFill/>
        </p:spPr>
        <p:txBody>
          <a:bodyPr wrap="none" rtlCol="0">
            <a:spAutoFit/>
          </a:bodyPr>
          <a:p>
            <a:r>
              <a:rPr lang="zh-CN" altLang="en-US" b="1" dirty="0">
                <a:solidFill>
                  <a:srgbClr val="FF0000"/>
                </a:solidFill>
              </a:rPr>
              <a:t>集合对象</a:t>
            </a:r>
            <a:endParaRPr lang="zh-CN" altLang="en-US" b="1" dirty="0">
              <a:solidFill>
                <a:srgbClr val="FF0000"/>
              </a:solidFill>
            </a:endParaRPr>
          </a:p>
        </p:txBody>
      </p:sp>
      <p:sp>
        <p:nvSpPr>
          <p:cNvPr id="1048644" name="文本框 11"/>
          <p:cNvSpPr txBox="1"/>
          <p:nvPr/>
        </p:nvSpPr>
        <p:spPr>
          <a:xfrm>
            <a:off x="1979712" y="4087663"/>
            <a:ext cx="1099820" cy="368300"/>
          </a:xfrm>
          <a:prstGeom prst="rect">
            <a:avLst/>
          </a:prstGeom>
          <a:noFill/>
        </p:spPr>
        <p:txBody>
          <a:bodyPr wrap="none" rtlCol="0">
            <a:spAutoFit/>
          </a:bodyPr>
          <a:p>
            <a:r>
              <a:rPr lang="zh-CN" altLang="en-US" b="1" dirty="0">
                <a:solidFill>
                  <a:srgbClr val="FF0000"/>
                </a:solidFill>
              </a:rPr>
              <a:t>循环变量</a:t>
            </a:r>
            <a:endParaRPr lang="zh-CN" altLang="en-US" b="1" dirty="0">
              <a:solidFill>
                <a:srgbClr val="FF0000"/>
              </a:solidFill>
            </a:endParaRPr>
          </a:p>
        </p:txBody>
      </p:sp>
      <p:sp>
        <p:nvSpPr>
          <p:cNvPr id="1048645" name="文本框 12"/>
          <p:cNvSpPr txBox="1"/>
          <p:nvPr/>
        </p:nvSpPr>
        <p:spPr>
          <a:xfrm>
            <a:off x="3276695" y="4085674"/>
            <a:ext cx="383540" cy="368300"/>
          </a:xfrm>
          <a:prstGeom prst="rect">
            <a:avLst/>
          </a:prstGeom>
          <a:noFill/>
        </p:spPr>
        <p:txBody>
          <a:bodyPr wrap="none" rtlCol="0">
            <a:spAutoFit/>
          </a:bodyPr>
          <a:p>
            <a:r>
              <a:rPr lang="en-US" altLang="zh-CN" b="1" dirty="0">
                <a:solidFill>
                  <a:srgbClr val="FF0000"/>
                </a:solidFill>
              </a:rPr>
              <a:t>-&gt;</a:t>
            </a:r>
            <a:endParaRPr lang="zh-CN" altLang="en-US" b="1" dirty="0">
              <a:solidFill>
                <a:srgbClr val="FF0000"/>
              </a:solidFill>
            </a:endParaRPr>
          </a:p>
        </p:txBody>
      </p:sp>
      <p:sp>
        <p:nvSpPr>
          <p:cNvPr id="1048646" name="文本框 14"/>
          <p:cNvSpPr txBox="1"/>
          <p:nvPr/>
        </p:nvSpPr>
        <p:spPr>
          <a:xfrm>
            <a:off x="395536" y="4665860"/>
            <a:ext cx="7931224" cy="291465"/>
          </a:xfrm>
          <a:prstGeom prst="rect">
            <a:avLst/>
          </a:prstGeom>
          <a:noFill/>
        </p:spPr>
        <p:txBody>
          <a:bodyPr wrap="square">
            <a:spAutoFit/>
          </a:bodyPr>
          <a:p>
            <a:pPr indent="281305" algn="just">
              <a:lnSpc>
                <a:spcPts val="1560"/>
              </a:lnSpc>
            </a:pPr>
            <a:r>
              <a:rPr lang="en-US" altLang="zh-CN" sz="2000" dirty="0" err="1">
                <a:solidFill>
                  <a:srgbClr val="6A3E3E"/>
                </a:solidFill>
                <a:latin typeface="Consolas" panose="020B0609020204030204" pitchFamily="49" charset="0"/>
              </a:rPr>
              <a:t>c</a:t>
            </a:r>
            <a:r>
              <a:rPr lang="en-US" altLang="zh-CN" sz="2000" dirty="0" err="1">
                <a:solidFill>
                  <a:srgbClr val="000000"/>
                </a:solidFill>
                <a:latin typeface="Consolas" panose="020B0609020204030204" pitchFamily="49" charset="0"/>
              </a:rPr>
              <a:t>.forEach</a:t>
            </a:r>
            <a:r>
              <a:rPr lang="en-US" altLang="zh-CN" sz="2000" dirty="0">
                <a:solidFill>
                  <a:srgbClr val="000000"/>
                </a:solidFill>
                <a:latin typeface="Consolas" panose="020B0609020204030204" pitchFamily="49" charset="0"/>
              </a:rPr>
              <a:t>( (</a:t>
            </a:r>
            <a:r>
              <a:rPr lang="en-US" altLang="zh-CN" sz="2000" dirty="0" err="1">
                <a:solidFill>
                  <a:srgbClr val="6A3E3E"/>
                </a:solidFill>
                <a:latin typeface="Consolas" panose="020B0609020204030204" pitchFamily="49" charset="0"/>
              </a:rPr>
              <a:t>ele</a:t>
            </a:r>
            <a:r>
              <a:rPr lang="en-US" altLang="zh-CN" sz="2000" dirty="0">
                <a:solidFill>
                  <a:srgbClr val="000000"/>
                </a:solidFill>
                <a:latin typeface="Consolas" panose="020B0609020204030204" pitchFamily="49" charset="0"/>
              </a:rPr>
              <a:t>) -&gt; {</a:t>
            </a:r>
            <a:r>
              <a:rPr lang="en-US" altLang="zh-CN" sz="2000" dirty="0" err="1">
                <a:solidFill>
                  <a:srgbClr val="000000"/>
                </a:solidFill>
                <a:latin typeface="Consolas" panose="020B0609020204030204" pitchFamily="49" charset="0"/>
              </a:rPr>
              <a:t>System.</a:t>
            </a:r>
            <a:r>
              <a:rPr lang="en-US" altLang="zh-CN" sz="2000" b="1" dirty="0" err="1">
                <a:solidFill>
                  <a:srgbClr val="0000C0"/>
                </a:solidFill>
                <a:latin typeface="Consolas" panose="020B0609020204030204" pitchFamily="49" charset="0"/>
              </a:rPr>
              <a:t>out</a:t>
            </a:r>
            <a:r>
              <a:rPr lang="en-US" altLang="zh-CN" sz="2000" b="1" dirty="0" err="1">
                <a:solidFill>
                  <a:srgbClr val="000000"/>
                </a:solidFill>
                <a:latin typeface="Consolas" panose="020B0609020204030204" pitchFamily="49" charset="0"/>
              </a:rPr>
              <a:t>.println</a:t>
            </a:r>
            <a:r>
              <a:rPr lang="en-US" altLang="zh-CN" sz="2000" b="1" dirty="0">
                <a:solidFill>
                  <a:srgbClr val="000000"/>
                </a:solidFill>
                <a:latin typeface="Consolas" panose="020B0609020204030204" pitchFamily="49" charset="0"/>
              </a:rPr>
              <a:t>(</a:t>
            </a:r>
            <a:r>
              <a:rPr lang="en-US" altLang="zh-CN" sz="2000" b="1" dirty="0" err="1">
                <a:solidFill>
                  <a:srgbClr val="6A3E3E"/>
                </a:solidFill>
                <a:latin typeface="Consolas" panose="020B0609020204030204" pitchFamily="49" charset="0"/>
              </a:rPr>
              <a:t>ele</a:t>
            </a:r>
            <a:r>
              <a:rPr lang="en-US" altLang="zh-CN" sz="2000" b="1" dirty="0">
                <a:solidFill>
                  <a:srgbClr val="000000"/>
                </a:solidFill>
                <a:latin typeface="Consolas" panose="020B0609020204030204" pitchFamily="49" charset="0"/>
              </a:rPr>
              <a:t>);} ); </a:t>
            </a:r>
            <a:endParaRPr lang="zh-CN" altLang="zh-CN" sz="2000" dirty="0">
              <a:effectLst/>
              <a:latin typeface="Times New Roman" panose="02020603050405020304" pitchFamily="18"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647" name="内容占位符 1"/>
          <p:cNvSpPr>
            <a:spLocks noGrp="1"/>
          </p:cNvSpPr>
          <p:nvPr>
            <p:ph idx="4294967295"/>
          </p:nvPr>
        </p:nvSpPr>
        <p:spPr>
          <a:xfrm>
            <a:off x="0" y="1481455"/>
            <a:ext cx="8229600" cy="4972050"/>
          </a:xfrm>
        </p:spPr>
        <p:txBody>
          <a:bodyPr>
            <a:normAutofit/>
          </a:bodyPr>
          <a:p>
            <a:r>
              <a:rPr lang="en-US" altLang="zh-CN" dirty="0"/>
              <a:t>Iterator</a:t>
            </a:r>
            <a:r>
              <a:rPr lang="zh-CN" altLang="zh-CN" dirty="0"/>
              <a:t>接口</a:t>
            </a:r>
            <a:r>
              <a:rPr lang="zh-CN" altLang="en-US" dirty="0"/>
              <a:t>中的方法</a:t>
            </a:r>
            <a:endParaRPr lang="en-US" altLang="zh-CN" dirty="0"/>
          </a:p>
          <a:p>
            <a:pPr marL="109855" indent="0">
              <a:buNone/>
            </a:pPr>
            <a:r>
              <a:rPr lang="zh-CN" altLang="zh-CN" dirty="0"/>
              <a:t>（</a:t>
            </a:r>
            <a:r>
              <a:rPr lang="en-US" altLang="zh-CN" dirty="0"/>
              <a:t>3</a:t>
            </a:r>
            <a:r>
              <a:rPr lang="zh-CN" altLang="zh-CN" dirty="0"/>
              <a:t>）</a:t>
            </a:r>
            <a:r>
              <a:rPr lang="en-US" altLang="zh-CN" dirty="0"/>
              <a:t>remove()</a:t>
            </a:r>
            <a:endParaRPr lang="zh-CN" altLang="zh-CN" dirty="0"/>
          </a:p>
          <a:p>
            <a:pPr lvl="1"/>
            <a:r>
              <a:rPr lang="en-US" altLang="zh-CN" dirty="0"/>
              <a:t>void remove()</a:t>
            </a:r>
            <a:r>
              <a:rPr lang="zh-CN" altLang="zh-CN" dirty="0"/>
              <a:t>：删除集合中上一次调用</a:t>
            </a:r>
            <a:r>
              <a:rPr lang="en-US" altLang="zh-CN" dirty="0"/>
              <a:t>next()</a:t>
            </a:r>
            <a:r>
              <a:rPr lang="zh-CN" altLang="zh-CN" dirty="0"/>
              <a:t>方法时返回的元素。</a:t>
            </a:r>
            <a:endParaRPr lang="zh-CN" altLang="zh-CN" dirty="0"/>
          </a:p>
        </p:txBody>
      </p:sp>
      <p:sp>
        <p:nvSpPr>
          <p:cNvPr id="1048648" name="标题 2"/>
          <p:cNvSpPr>
            <a:spLocks noGrp="1"/>
          </p:cNvSpPr>
          <p:nvPr>
            <p:ph type="title"/>
          </p:nvPr>
        </p:nvSpPr>
        <p:spPr>
          <a:xfrm>
            <a:off x="1204913" y="393565"/>
            <a:ext cx="6482886" cy="381635"/>
          </a:xfrm>
        </p:spPr>
        <p:txBody>
          <a:bodyPr/>
          <a:p>
            <a:r>
              <a:rPr lang="en-US" altLang="zh-CN" dirty="0">
                <a:effectLst/>
              </a:rPr>
              <a:t>8.1.2  </a:t>
            </a:r>
            <a:r>
              <a:rPr lang="zh-CN" altLang="zh-CN" dirty="0">
                <a:effectLst/>
              </a:rPr>
              <a:t>迭代器</a:t>
            </a:r>
            <a:r>
              <a:rPr lang="en-US" altLang="zh-CN" dirty="0">
                <a:effectLst/>
              </a:rPr>
              <a:t>Iterator</a:t>
            </a:r>
            <a:r>
              <a:rPr lang="zh-CN" altLang="zh-CN" dirty="0">
                <a:effectLst/>
              </a:rPr>
              <a:t>接口</a:t>
            </a:r>
            <a:endParaRPr lang="zh-CN" altLang="en-US" dirty="0"/>
          </a:p>
        </p:txBody>
      </p:sp>
      <p:sp>
        <p:nvSpPr>
          <p:cNvPr id="1048649" name="矩形 3"/>
          <p:cNvSpPr/>
          <p:nvPr/>
        </p:nvSpPr>
        <p:spPr>
          <a:xfrm>
            <a:off x="2915816" y="3389531"/>
            <a:ext cx="5400600" cy="1198880"/>
          </a:xfrm>
          <a:prstGeom prst="rect">
            <a:avLst/>
          </a:prstGeom>
        </p:spPr>
        <p:txBody>
          <a:bodyPr wrap="square">
            <a:spAutoFit/>
          </a:bodyPr>
          <a:p>
            <a:pPr marL="285750" indent="-285750">
              <a:buFont typeface="Arial" panose="020B0604020202020204" pitchFamily="34" charset="0"/>
              <a:buChar char="•"/>
            </a:pPr>
            <a:r>
              <a:rPr lang="zh-CN" altLang="zh-CN" sz="2400" dirty="0"/>
              <a:t>使用</a:t>
            </a:r>
            <a:r>
              <a:rPr lang="en-US" altLang="zh-CN" sz="2400" dirty="0"/>
              <a:t>remove()</a:t>
            </a:r>
            <a:r>
              <a:rPr lang="zh-CN" altLang="zh-CN" sz="2400" dirty="0"/>
              <a:t>删除某位置的元素时，必须先调用</a:t>
            </a:r>
            <a:r>
              <a:rPr lang="en-US" altLang="zh-CN" sz="2400" dirty="0"/>
              <a:t>next()</a:t>
            </a:r>
            <a:r>
              <a:rPr lang="zh-CN" altLang="zh-CN" sz="2400" dirty="0"/>
              <a:t>方法使迭代器跳过该元素。</a:t>
            </a:r>
            <a:endParaRPr lang="zh-CN" altLang="en-US" sz="2400" dirty="0"/>
          </a:p>
        </p:txBody>
      </p:sp>
      <p:pic>
        <p:nvPicPr>
          <p:cNvPr id="2097159" name="Picture 2"/>
          <p:cNvPicPr>
            <a:picLocks noChangeAspect="1" noChangeArrowheads="1"/>
          </p:cNvPicPr>
          <p:nvPr/>
        </p:nvPicPr>
        <p:blipFill>
          <a:blip r:embed="rId1"/>
          <a:srcRect/>
          <a:stretch>
            <a:fillRect/>
          </a:stretch>
        </p:blipFill>
        <p:spPr bwMode="auto">
          <a:xfrm>
            <a:off x="971600" y="3382889"/>
            <a:ext cx="1612776" cy="1973971"/>
          </a:xfrm>
          <a:prstGeom prst="rect">
            <a:avLst/>
          </a:prstGeom>
          <a:noFill/>
          <a:ln>
            <a:noFill/>
          </a:ln>
        </p:spPr>
      </p:pic>
      <p:sp>
        <p:nvSpPr>
          <p:cNvPr id="1048650" name="矩形 5"/>
          <p:cNvSpPr/>
          <p:nvPr/>
        </p:nvSpPr>
        <p:spPr>
          <a:xfrm>
            <a:off x="3178804" y="4618196"/>
            <a:ext cx="5281627" cy="1198880"/>
          </a:xfrm>
          <a:prstGeom prst="rect">
            <a:avLst/>
          </a:prstGeom>
        </p:spPr>
        <p:txBody>
          <a:bodyPr wrap="square">
            <a:spAutoFit/>
          </a:bodyPr>
          <a:p>
            <a:r>
              <a:rPr lang="zh-CN" altLang="zh-CN" dirty="0"/>
              <a:t>设集合中已存在若干元素，删除第一个元素的方法：</a:t>
            </a:r>
            <a:endParaRPr lang="zh-CN" altLang="zh-CN" dirty="0"/>
          </a:p>
          <a:p>
            <a:r>
              <a:rPr lang="en-US" altLang="zh-CN" dirty="0"/>
              <a:t>Iterator it = </a:t>
            </a:r>
            <a:r>
              <a:rPr lang="en-US" altLang="zh-CN" dirty="0" err="1"/>
              <a:t>c.iterator</a:t>
            </a:r>
            <a:r>
              <a:rPr lang="en-US" altLang="zh-CN" dirty="0"/>
              <a:t>();  </a:t>
            </a:r>
            <a:endParaRPr lang="zh-CN" altLang="zh-CN" dirty="0"/>
          </a:p>
          <a:p>
            <a:r>
              <a:rPr lang="en-US" altLang="zh-CN" dirty="0" err="1"/>
              <a:t>it.next</a:t>
            </a:r>
            <a:r>
              <a:rPr lang="en-US" altLang="zh-CN" dirty="0"/>
              <a:t>();      //</a:t>
            </a:r>
            <a:r>
              <a:rPr lang="zh-CN" altLang="zh-CN" dirty="0"/>
              <a:t>越过第一个元素</a:t>
            </a:r>
            <a:endParaRPr lang="zh-CN" altLang="zh-CN" dirty="0"/>
          </a:p>
          <a:p>
            <a:r>
              <a:rPr lang="en-US" altLang="zh-CN" dirty="0" err="1"/>
              <a:t>it.remove</a:t>
            </a:r>
            <a:r>
              <a:rPr lang="en-US" altLang="zh-CN" dirty="0"/>
              <a:t>();  //</a:t>
            </a:r>
            <a:r>
              <a:rPr lang="zh-CN" altLang="zh-CN" dirty="0"/>
              <a:t>删除第一个元素</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59"/>
                                        </p:tgtEl>
                                        <p:attrNameLst>
                                          <p:attrName>style.visibility</p:attrName>
                                        </p:attrNameLst>
                                      </p:cBhvr>
                                      <p:to>
                                        <p:strVal val="visible"/>
                                      </p:to>
                                    </p:set>
                                    <p:anim calcmode="lin" valueType="num">
                                      <p:cBhvr additive="base">
                                        <p:cTn id="7" dur="500" fill="hold"/>
                                        <p:tgtEl>
                                          <p:spTgt spid="2097159"/>
                                        </p:tgtEl>
                                        <p:attrNameLst>
                                          <p:attrName>ppt_x</p:attrName>
                                        </p:attrNameLst>
                                      </p:cBhvr>
                                      <p:tavLst>
                                        <p:tav tm="0">
                                          <p:val>
                                            <p:strVal val="#ppt_x"/>
                                          </p:val>
                                        </p:tav>
                                        <p:tav tm="100000">
                                          <p:val>
                                            <p:strVal val="#ppt_x"/>
                                          </p:val>
                                        </p:tav>
                                      </p:tavLst>
                                    </p:anim>
                                    <p:anim calcmode="lin" valueType="num">
                                      <p:cBhvr additive="base">
                                        <p:cTn id="8" dur="500" fill="hold"/>
                                        <p:tgtEl>
                                          <p:spTgt spid="20971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48649"/>
                                        </p:tgtEl>
                                        <p:attrNameLst>
                                          <p:attrName>style.visibility</p:attrName>
                                        </p:attrNameLst>
                                      </p:cBhvr>
                                      <p:to>
                                        <p:strVal val="visible"/>
                                      </p:to>
                                    </p:set>
                                    <p:anim calcmode="lin" valueType="num">
                                      <p:cBhvr additive="base">
                                        <p:cTn id="13" dur="500" fill="hold"/>
                                        <p:tgtEl>
                                          <p:spTgt spid="1048649"/>
                                        </p:tgtEl>
                                        <p:attrNameLst>
                                          <p:attrName>ppt_x</p:attrName>
                                        </p:attrNameLst>
                                      </p:cBhvr>
                                      <p:tavLst>
                                        <p:tav tm="0">
                                          <p:val>
                                            <p:strVal val="1+#ppt_w/2"/>
                                          </p:val>
                                        </p:tav>
                                        <p:tav tm="100000">
                                          <p:val>
                                            <p:strVal val="#ppt_x"/>
                                          </p:val>
                                        </p:tav>
                                      </p:tavLst>
                                    </p:anim>
                                    <p:anim calcmode="lin" valueType="num">
                                      <p:cBhvr additive="base">
                                        <p:cTn id="14" dur="500" fill="hold"/>
                                        <p:tgtEl>
                                          <p:spTgt spid="10486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48650"/>
                                        </p:tgtEl>
                                        <p:attrNameLst>
                                          <p:attrName>style.visibility</p:attrName>
                                        </p:attrNameLst>
                                      </p:cBhvr>
                                      <p:to>
                                        <p:strVal val="visible"/>
                                      </p:to>
                                    </p:set>
                                    <p:anim calcmode="lin" valueType="num">
                                      <p:cBhvr additive="base">
                                        <p:cTn id="19" dur="500" fill="hold"/>
                                        <p:tgtEl>
                                          <p:spTgt spid="1048650"/>
                                        </p:tgtEl>
                                        <p:attrNameLst>
                                          <p:attrName>ppt_x</p:attrName>
                                        </p:attrNameLst>
                                      </p:cBhvr>
                                      <p:tavLst>
                                        <p:tav tm="0">
                                          <p:val>
                                            <p:strVal val="1+#ppt_w/2"/>
                                          </p:val>
                                        </p:tav>
                                        <p:tav tm="100000">
                                          <p:val>
                                            <p:strVal val="#ppt_x"/>
                                          </p:val>
                                        </p:tav>
                                      </p:tavLst>
                                    </p:anim>
                                    <p:anim calcmode="lin" valueType="num">
                                      <p:cBhvr additive="base">
                                        <p:cTn id="20" dur="500" fill="hold"/>
                                        <p:tgtEl>
                                          <p:spTgt spid="10486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9" grpId="0"/>
      <p:bldP spid="10486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654" name="内容占位符 1"/>
          <p:cNvSpPr>
            <a:spLocks noGrp="1"/>
          </p:cNvSpPr>
          <p:nvPr>
            <p:ph idx="4294967295"/>
          </p:nvPr>
        </p:nvSpPr>
        <p:spPr>
          <a:xfrm>
            <a:off x="0" y="1481455"/>
            <a:ext cx="8229600" cy="4525645"/>
          </a:xfrm>
        </p:spPr>
        <p:txBody>
          <a:bodyPr vert="horz">
            <a:normAutofit/>
          </a:bodyPr>
          <a:p>
            <a:r>
              <a:rPr lang="zh-CN" altLang="zh-CN" dirty="0"/>
              <a:t>在泛型出现之前，一旦将一个对象放在</a:t>
            </a:r>
            <a:r>
              <a:rPr lang="en-US" altLang="zh-CN" dirty="0"/>
              <a:t>Java</a:t>
            </a:r>
            <a:r>
              <a:rPr lang="zh-CN" altLang="zh-CN" dirty="0"/>
              <a:t>的集合中，集合就会忘记对象的类型，所有对象都被当做</a:t>
            </a:r>
            <a:r>
              <a:rPr lang="en-US" altLang="zh-CN" dirty="0"/>
              <a:t>Object</a:t>
            </a:r>
            <a:r>
              <a:rPr lang="zh-CN" altLang="zh-CN" dirty="0"/>
              <a:t>处理。当从集合中取出对象后，就需要进行强制类型转换。</a:t>
            </a:r>
            <a:endParaRPr lang="en-US" altLang="zh-CN" dirty="0"/>
          </a:p>
        </p:txBody>
      </p:sp>
      <p:sp>
        <p:nvSpPr>
          <p:cNvPr id="1048655" name="标题 2"/>
          <p:cNvSpPr>
            <a:spLocks noGrp="1"/>
          </p:cNvSpPr>
          <p:nvPr>
            <p:ph type="title"/>
          </p:nvPr>
        </p:nvSpPr>
        <p:spPr>
          <a:xfrm>
            <a:off x="1204913" y="393565"/>
            <a:ext cx="6482886" cy="381635"/>
          </a:xfrm>
        </p:spPr>
        <p:txBody>
          <a:bodyPr/>
          <a:p>
            <a:r>
              <a:rPr lang="en-US" altLang="zh-CN" dirty="0"/>
              <a:t>8.2 </a:t>
            </a:r>
            <a:r>
              <a:rPr lang="zh-CN" altLang="en-US" dirty="0"/>
              <a:t>泛型</a:t>
            </a:r>
            <a:endParaRPr lang="zh-CN" altLang="en-US" dirty="0"/>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656" name="内容占位符 1"/>
          <p:cNvSpPr>
            <a:spLocks noGrp="1"/>
          </p:cNvSpPr>
          <p:nvPr>
            <p:ph idx="4294967295"/>
          </p:nvPr>
        </p:nvSpPr>
        <p:spPr>
          <a:xfrm>
            <a:off x="0" y="1481455"/>
            <a:ext cx="8229600" cy="4525645"/>
          </a:xfrm>
        </p:spPr>
        <p:txBody>
          <a:bodyPr/>
          <a:p>
            <a:r>
              <a:rPr lang="zh-CN" altLang="en-US" sz="2800" dirty="0"/>
              <a:t>没有泛型的缺点</a:t>
            </a:r>
            <a:endParaRPr lang="en-US" altLang="zh-CN" sz="2800" dirty="0"/>
          </a:p>
          <a:p>
            <a:pPr indent="0" algn="just">
              <a:spcBef>
                <a:spcPts val="600"/>
              </a:spcBef>
              <a:buNone/>
            </a:pPr>
            <a:r>
              <a:rPr lang="en-US" altLang="zh-CN" sz="2400" dirty="0"/>
              <a:t>1</a:t>
            </a:r>
            <a:r>
              <a:rPr lang="zh-CN" altLang="zh-CN" sz="2400" dirty="0"/>
              <a:t>）什么类型的数据都可以扔进同一个集合里。</a:t>
            </a:r>
            <a:endParaRPr lang="zh-CN" altLang="zh-CN" sz="2400" dirty="0"/>
          </a:p>
          <a:p>
            <a:pPr indent="0" algn="just">
              <a:spcBef>
                <a:spcPts val="600"/>
              </a:spcBef>
              <a:buNone/>
            </a:pPr>
            <a:r>
              <a:rPr lang="en-US" altLang="zh-CN" sz="2400" dirty="0"/>
              <a:t>2</a:t>
            </a:r>
            <a:r>
              <a:rPr lang="zh-CN" altLang="zh-CN" sz="2400" dirty="0"/>
              <a:t>）强制类型转换使代码变得臃肿。</a:t>
            </a:r>
            <a:endParaRPr lang="zh-CN" altLang="zh-CN" sz="2400" dirty="0"/>
          </a:p>
          <a:p>
            <a:pPr indent="0" algn="just">
              <a:spcBef>
                <a:spcPts val="600"/>
              </a:spcBef>
              <a:buNone/>
            </a:pPr>
            <a:r>
              <a:rPr lang="en-US" altLang="zh-CN" sz="2400" dirty="0"/>
              <a:t>3</a:t>
            </a:r>
            <a:r>
              <a:rPr lang="zh-CN" altLang="zh-CN" sz="2400" dirty="0"/>
              <a:t>）编译器对强制类型转换采取一律放行的态度，它并不检查这种转换是否真正成立，所以程序执行过程中如果遇到非法的强转，</a:t>
            </a:r>
            <a:r>
              <a:rPr lang="en-US" altLang="zh-CN" sz="2400" dirty="0"/>
              <a:t>JVM</a:t>
            </a:r>
            <a:r>
              <a:rPr lang="zh-CN" altLang="zh-CN" sz="2400" dirty="0"/>
              <a:t>就会抛出</a:t>
            </a:r>
            <a:r>
              <a:rPr lang="en-US" altLang="zh-CN" sz="2400" dirty="0" err="1"/>
              <a:t>ClassCastException</a:t>
            </a:r>
            <a:r>
              <a:rPr lang="zh-CN" altLang="zh-CN" sz="2400" dirty="0"/>
              <a:t>异常，代码的可靠性低。</a:t>
            </a:r>
            <a:endParaRPr lang="zh-CN" altLang="en-US" sz="2400" dirty="0"/>
          </a:p>
          <a:p>
            <a:endParaRPr lang="zh-CN" altLang="en-US" dirty="0"/>
          </a:p>
        </p:txBody>
      </p:sp>
      <p:sp>
        <p:nvSpPr>
          <p:cNvPr id="1048657"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t>8.2.1  </a:t>
            </a:r>
            <a:r>
              <a:rPr lang="zh-CN" altLang="zh-CN" dirty="0"/>
              <a:t>泛型的意义</a:t>
            </a:r>
            <a:endParaRPr lang="zh-CN" altLang="en-US"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58" name="内容占位符 1"/>
          <p:cNvSpPr>
            <a:spLocks noGrp="1"/>
          </p:cNvSpPr>
          <p:nvPr>
            <p:ph idx="4294967295"/>
          </p:nvPr>
        </p:nvSpPr>
        <p:spPr>
          <a:xfrm>
            <a:off x="914400" y="3089275"/>
            <a:ext cx="8229600" cy="2435860"/>
          </a:xfrm>
        </p:spPr>
        <p:txBody>
          <a:bodyPr/>
          <a:p>
            <a:r>
              <a:rPr lang="en-US" altLang="zh-CN" sz="2400" dirty="0" err="1"/>
              <a:t>ArrayList</a:t>
            </a:r>
            <a:r>
              <a:rPr lang="zh-CN" altLang="zh-CN" sz="2400" dirty="0"/>
              <a:t>类的</a:t>
            </a:r>
            <a:r>
              <a:rPr lang="en-US" altLang="zh-CN" sz="2400" dirty="0"/>
              <a:t>API</a:t>
            </a:r>
            <a:r>
              <a:rPr lang="zh-CN" altLang="zh-CN" sz="2400" dirty="0"/>
              <a:t>文档</a:t>
            </a:r>
            <a:endParaRPr lang="zh-CN" altLang="en-US" sz="2400" dirty="0"/>
          </a:p>
        </p:txBody>
      </p:sp>
      <p:sp>
        <p:nvSpPr>
          <p:cNvPr id="1048659"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t>8.2.2 </a:t>
            </a:r>
            <a:r>
              <a:rPr lang="zh-CN" altLang="zh-CN" dirty="0"/>
              <a:t>认识和使用泛型</a:t>
            </a:r>
            <a:endParaRPr lang="zh-CN" altLang="en-US" dirty="0"/>
          </a:p>
        </p:txBody>
      </p:sp>
      <p:pic>
        <p:nvPicPr>
          <p:cNvPr id="2097160" name="图片 12"/>
          <p:cNvPicPr>
            <a:picLocks noChangeAspect="1"/>
          </p:cNvPicPr>
          <p:nvPr/>
        </p:nvPicPr>
        <p:blipFill>
          <a:blip r:embed="rId1"/>
          <a:stretch>
            <a:fillRect/>
          </a:stretch>
        </p:blipFill>
        <p:spPr>
          <a:xfrm>
            <a:off x="691630" y="3861048"/>
            <a:ext cx="6161905" cy="1476190"/>
          </a:xfrm>
          <a:prstGeom prst="rect">
            <a:avLst/>
          </a:prstGeom>
        </p:spPr>
      </p:pic>
      <p:sp>
        <p:nvSpPr>
          <p:cNvPr id="1048660" name="文本框 14"/>
          <p:cNvSpPr txBox="1"/>
          <p:nvPr/>
        </p:nvSpPr>
        <p:spPr>
          <a:xfrm>
            <a:off x="703304" y="1713756"/>
            <a:ext cx="5269654" cy="706755"/>
          </a:xfrm>
          <a:prstGeom prst="rect">
            <a:avLst/>
          </a:prstGeom>
          <a:noFill/>
        </p:spPr>
        <p:txBody>
          <a:bodyPr wrap="square">
            <a:spAutoFit/>
          </a:bodyPr>
          <a:lstStyle>
            <a:defPPr>
              <a:defRPr lang="zh-CN"/>
            </a:defPPr>
            <a:lvl1pPr>
              <a:defRPr sz="2000">
                <a:solidFill>
                  <a:srgbClr val="6A3E3E"/>
                </a:solidFill>
                <a:latin typeface="Consolas" panose="020B0609020204030204" pitchFamily="49" charset="0"/>
              </a:defRPr>
            </a:lvl1pPr>
          </a:lstStyle>
          <a:p>
            <a:r>
              <a:rPr lang="en-US" altLang="zh-CN" dirty="0">
                <a:solidFill>
                  <a:schemeClr val="tx1"/>
                </a:solidFill>
                <a:latin typeface="Calibri" panose="020F0502020204030204" charset="0"/>
                <a:cs typeface="Calibri" panose="020F0502020204030204" charset="0"/>
              </a:rPr>
              <a:t>Collection&lt;String&gt; c = new </a:t>
            </a:r>
            <a:r>
              <a:rPr lang="en-US" altLang="zh-CN" dirty="0" err="1">
                <a:solidFill>
                  <a:schemeClr val="tx1"/>
                </a:solidFill>
                <a:latin typeface="Calibri" panose="020F0502020204030204" charset="0"/>
                <a:cs typeface="Calibri" panose="020F0502020204030204" charset="0"/>
              </a:rPr>
              <a:t>ArrayList</a:t>
            </a:r>
            <a:r>
              <a:rPr lang="en-US" altLang="zh-CN" dirty="0">
                <a:solidFill>
                  <a:schemeClr val="tx1"/>
                </a:solidFill>
                <a:latin typeface="Calibri" panose="020F0502020204030204" charset="0"/>
                <a:cs typeface="Calibri" panose="020F0502020204030204" charset="0"/>
              </a:rPr>
              <a:t>&lt;String&gt;();</a:t>
            </a:r>
            <a:endParaRPr lang="zh-CN" altLang="zh-CN" dirty="0">
              <a:solidFill>
                <a:schemeClr val="tx1"/>
              </a:solidFill>
              <a:latin typeface="Calibri" panose="020F0502020204030204" charset="0"/>
              <a:cs typeface="Calibri" panose="020F0502020204030204" charset="0"/>
            </a:endParaRPr>
          </a:p>
        </p:txBody>
      </p:sp>
      <p:sp>
        <p:nvSpPr>
          <p:cNvPr id="1048661" name="文本框 16"/>
          <p:cNvSpPr txBox="1"/>
          <p:nvPr/>
        </p:nvSpPr>
        <p:spPr>
          <a:xfrm>
            <a:off x="703304" y="2282290"/>
            <a:ext cx="6207447" cy="398780"/>
          </a:xfrm>
          <a:prstGeom prst="rect">
            <a:avLst/>
          </a:prstGeom>
          <a:noFill/>
        </p:spPr>
        <p:txBody>
          <a:bodyPr wrap="square">
            <a:spAutoFit/>
          </a:bodyPr>
          <a:lstStyle>
            <a:defPPr>
              <a:defRPr lang="zh-CN"/>
            </a:defPPr>
            <a:lvl1pPr>
              <a:defRPr sz="2000">
                <a:latin typeface="Consolas" panose="020B0609020204030204" pitchFamily="49" charset="0"/>
              </a:defRPr>
            </a:lvl1pPr>
          </a:lstStyle>
          <a:p>
            <a:r>
              <a:rPr lang="en-US" altLang="zh-CN" dirty="0">
                <a:latin typeface="Calibri" panose="020F0502020204030204" charset="0"/>
                <a:cs typeface="Calibri" panose="020F0502020204030204" charset="0"/>
              </a:rPr>
              <a:t>Iterator&lt;String&gt; it = </a:t>
            </a:r>
            <a:r>
              <a:rPr lang="en-US" altLang="zh-CN" dirty="0" err="1">
                <a:latin typeface="Calibri" panose="020F0502020204030204" charset="0"/>
                <a:cs typeface="Calibri" panose="020F0502020204030204" charset="0"/>
              </a:rPr>
              <a:t>c.iterator</a:t>
            </a:r>
            <a:r>
              <a:rPr lang="en-US" altLang="zh-CN" dirty="0">
                <a:latin typeface="Calibri" panose="020F0502020204030204" charset="0"/>
                <a:cs typeface="Calibri" panose="020F0502020204030204" charset="0"/>
              </a:rPr>
              <a:t>();</a:t>
            </a:r>
            <a:endParaRPr lang="zh-CN" altLang="en-US" dirty="0">
              <a:latin typeface="Calibri" panose="020F0502020204030204" charset="0"/>
              <a:cs typeface="Calibri" panose="020F0502020204030204" charset="0"/>
            </a:endParaRPr>
          </a:p>
        </p:txBody>
      </p:sp>
      <p:sp>
        <p:nvSpPr>
          <p:cNvPr id="1048662" name="椭圆 21"/>
          <p:cNvSpPr/>
          <p:nvPr/>
        </p:nvSpPr>
        <p:spPr>
          <a:xfrm>
            <a:off x="2698331" y="3921415"/>
            <a:ext cx="288032" cy="278754"/>
          </a:xfrm>
          <a:prstGeom prst="ellipse">
            <a:avLst/>
          </a:prstGeom>
          <a:noFill/>
          <a:ln w="19050"/>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1048663" name="椭圆 22"/>
          <p:cNvSpPr/>
          <p:nvPr/>
        </p:nvSpPr>
        <p:spPr>
          <a:xfrm>
            <a:off x="3807028" y="4506233"/>
            <a:ext cx="259455" cy="278754"/>
          </a:xfrm>
          <a:prstGeom prst="ellipse">
            <a:avLst/>
          </a:prstGeom>
          <a:noFill/>
          <a:ln w="19050"/>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65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7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86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8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8" grpId="0" build="p"/>
      <p:bldP spid="1048660" grpId="0"/>
      <p:bldP spid="1048661" grpId="0"/>
      <p:bldP spid="1048662" grpId="0" animBg="1"/>
      <p:bldP spid="10486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64" name="内容占位符 1"/>
          <p:cNvSpPr>
            <a:spLocks noGrp="1"/>
          </p:cNvSpPr>
          <p:nvPr>
            <p:ph idx="4294967295"/>
          </p:nvPr>
        </p:nvSpPr>
        <p:spPr>
          <a:xfrm>
            <a:off x="0" y="1481455"/>
            <a:ext cx="8229600" cy="4525645"/>
          </a:xfrm>
        </p:spPr>
        <p:txBody>
          <a:bodyPr/>
          <a:p>
            <a:r>
              <a:rPr lang="zh-CN" altLang="zh-CN" sz="2400" dirty="0"/>
              <a:t>【说明】从</a:t>
            </a:r>
            <a:r>
              <a:rPr lang="en-US" altLang="zh-CN" sz="2400" dirty="0"/>
              <a:t>Java SE 8</a:t>
            </a:r>
            <a:r>
              <a:rPr lang="zh-CN" altLang="zh-CN" sz="2400" dirty="0"/>
              <a:t>开始，等号右侧的“</a:t>
            </a:r>
            <a:r>
              <a:rPr lang="en-US" altLang="zh-CN" sz="2400" dirty="0"/>
              <a:t>&lt;&gt;</a:t>
            </a:r>
            <a:r>
              <a:rPr lang="zh-CN" altLang="zh-CN" sz="2400" dirty="0"/>
              <a:t>”中的泛型可以不写，类型进行自动推断。</a:t>
            </a:r>
            <a:endParaRPr lang="zh-CN" altLang="en-US" sz="2400" dirty="0"/>
          </a:p>
        </p:txBody>
      </p:sp>
      <p:sp>
        <p:nvSpPr>
          <p:cNvPr id="1048665"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t>8.2.2 </a:t>
            </a:r>
            <a:r>
              <a:rPr lang="zh-CN" altLang="zh-CN" dirty="0"/>
              <a:t>认识和使用泛型</a:t>
            </a:r>
            <a:endParaRPr lang="zh-CN" altLang="en-US" dirty="0"/>
          </a:p>
        </p:txBody>
      </p:sp>
      <p:sp>
        <p:nvSpPr>
          <p:cNvPr id="1048666" name="文本框 14"/>
          <p:cNvSpPr txBox="1"/>
          <p:nvPr/>
        </p:nvSpPr>
        <p:spPr>
          <a:xfrm>
            <a:off x="719572" y="2647744"/>
            <a:ext cx="7704856" cy="398780"/>
          </a:xfrm>
          <a:prstGeom prst="rect">
            <a:avLst/>
          </a:prstGeom>
          <a:noFill/>
        </p:spPr>
        <p:txBody>
          <a:bodyPr wrap="square">
            <a:spAutoFit/>
          </a:bodyPr>
          <a:lstStyle>
            <a:defPPr>
              <a:defRPr lang="zh-CN"/>
            </a:defPPr>
            <a:lvl1pPr indent="269875" algn="just">
              <a:spcBef>
                <a:spcPts val="600"/>
              </a:spcBef>
              <a:defRPr>
                <a:effectLst/>
                <a:latin typeface="Abadi" panose="020B0604020104020204" pitchFamily="34" charset="0"/>
                <a:ea typeface="宋体" panose="02010600030101010101" pitchFamily="2" charset="-122"/>
              </a:defRPr>
            </a:lvl1pPr>
          </a:lstStyle>
          <a:p>
            <a:r>
              <a:rPr lang="en-US" altLang="zh-CN" sz="2000" dirty="0"/>
              <a:t>Collection&lt;String&gt; c = new </a:t>
            </a:r>
            <a:r>
              <a:rPr lang="en-US" altLang="zh-CN" sz="2000" dirty="0" err="1"/>
              <a:t>ArrayList</a:t>
            </a:r>
            <a:r>
              <a:rPr lang="en-US" altLang="zh-CN" sz="2000" dirty="0">
                <a:highlight>
                  <a:srgbClr val="FFFF00"/>
                </a:highlight>
              </a:rPr>
              <a:t>&lt;&gt;</a:t>
            </a:r>
            <a:r>
              <a:rPr lang="en-US" altLang="zh-CN" sz="2000" dirty="0"/>
              <a:t>();</a:t>
            </a:r>
            <a:endParaRPr lang="zh-CN" altLang="zh-CN" sz="2000" dirty="0"/>
          </a:p>
        </p:txBody>
      </p:sp>
      <p:sp>
        <p:nvSpPr>
          <p:cNvPr id="1048667" name="文本框 8"/>
          <p:cNvSpPr txBox="1"/>
          <p:nvPr/>
        </p:nvSpPr>
        <p:spPr>
          <a:xfrm>
            <a:off x="755576" y="3244774"/>
            <a:ext cx="7668852" cy="1938020"/>
          </a:xfrm>
          <a:prstGeom prst="rect">
            <a:avLst/>
          </a:prstGeom>
          <a:noFill/>
        </p:spPr>
        <p:txBody>
          <a:bodyPr wrap="square">
            <a:spAutoFit/>
          </a:bodyPr>
          <a:p>
            <a:pPr indent="269875" algn="just">
              <a:spcBef>
                <a:spcPts val="600"/>
              </a:spcBef>
            </a:pPr>
            <a:r>
              <a:rPr lang="en-US" altLang="zh-CN" sz="2000" dirty="0">
                <a:effectLst/>
                <a:latin typeface="Abadi" panose="020B0604020104020204" pitchFamily="34" charset="0"/>
                <a:ea typeface="宋体" panose="02010600030101010101" pitchFamily="2" charset="-122"/>
              </a:rPr>
              <a:t>Iterator&lt;String&gt; it = </a:t>
            </a:r>
            <a:r>
              <a:rPr lang="en-US" altLang="zh-CN" sz="2000" dirty="0" err="1">
                <a:effectLst/>
                <a:latin typeface="Abadi" panose="020B0604020104020204" pitchFamily="34" charset="0"/>
                <a:ea typeface="宋体" panose="02010600030101010101" pitchFamily="2" charset="-122"/>
              </a:rPr>
              <a:t>c.iterator</a:t>
            </a:r>
            <a:r>
              <a:rPr lang="en-US" altLang="zh-CN" sz="2000" dirty="0">
                <a:effectLst/>
                <a:latin typeface="Abadi" panose="020B0604020104020204" pitchFamily="34" charset="0"/>
                <a:ea typeface="宋体" panose="02010600030101010101" pitchFamily="2" charset="-122"/>
              </a:rPr>
              <a:t>();	</a:t>
            </a:r>
            <a:endParaRPr lang="zh-CN" altLang="zh-CN" sz="2400" dirty="0">
              <a:effectLst/>
              <a:latin typeface="Abadi" panose="020B0604020104020204" pitchFamily="34" charset="0"/>
              <a:ea typeface="宋体" panose="02010600030101010101" pitchFamily="2" charset="-122"/>
            </a:endParaRPr>
          </a:p>
          <a:p>
            <a:pPr indent="269240" algn="l" fontAlgn="auto">
              <a:spcBef>
                <a:spcPts val="600"/>
              </a:spcBef>
            </a:pPr>
            <a:r>
              <a:rPr lang="en-US" altLang="zh-CN" sz="2000" dirty="0">
                <a:effectLst/>
                <a:latin typeface="Abadi" panose="020B0604020104020204" pitchFamily="34" charset="0"/>
                <a:ea typeface="宋体" panose="02010600030101010101" pitchFamily="2" charset="-122"/>
              </a:rPr>
              <a:t>while (</a:t>
            </a:r>
            <a:r>
              <a:rPr lang="en-US" altLang="zh-CN" sz="2000" dirty="0" err="1">
                <a:effectLst/>
                <a:latin typeface="Abadi" panose="020B0604020104020204" pitchFamily="34" charset="0"/>
                <a:ea typeface="宋体" panose="02010600030101010101" pitchFamily="2" charset="-122"/>
              </a:rPr>
              <a:t>it.hasNext</a:t>
            </a:r>
            <a:r>
              <a:rPr lang="en-US" altLang="zh-CN" sz="2000" dirty="0">
                <a:effectLst/>
                <a:latin typeface="Abadi" panose="020B0604020104020204" pitchFamily="34" charset="0"/>
                <a:ea typeface="宋体" panose="02010600030101010101" pitchFamily="2" charset="-122"/>
              </a:rPr>
              <a:t>()){</a:t>
            </a:r>
            <a:endParaRPr lang="zh-CN" altLang="zh-CN" sz="2400" dirty="0">
              <a:effectLst/>
              <a:latin typeface="Abadi" panose="020B0604020104020204" pitchFamily="34" charset="0"/>
              <a:ea typeface="宋体" panose="02010600030101010101" pitchFamily="2" charset="-122"/>
            </a:endParaRPr>
          </a:p>
          <a:p>
            <a:pPr indent="267970" algn="l" fontAlgn="auto">
              <a:spcBef>
                <a:spcPts val="600"/>
              </a:spcBef>
            </a:pPr>
            <a:r>
              <a:rPr lang="en-US" altLang="zh-CN" sz="2000" dirty="0">
                <a:effectLst/>
                <a:latin typeface="Abadi" panose="020B0604020104020204" pitchFamily="34" charset="0"/>
                <a:ea typeface="宋体" panose="02010600030101010101" pitchFamily="2" charset="-122"/>
              </a:rPr>
              <a:t>	String element = </a:t>
            </a:r>
            <a:r>
              <a:rPr lang="en-US" altLang="zh-CN" sz="2000" dirty="0" err="1">
                <a:effectLst/>
                <a:latin typeface="Abadi" panose="020B0604020104020204" pitchFamily="34" charset="0"/>
                <a:ea typeface="宋体" panose="02010600030101010101" pitchFamily="2" charset="-122"/>
              </a:rPr>
              <a:t>it.next</a:t>
            </a:r>
            <a:r>
              <a:rPr lang="en-US" altLang="zh-CN" sz="2000" dirty="0">
                <a:effectLst/>
                <a:latin typeface="Abadi" panose="020B0604020104020204" pitchFamily="34" charset="0"/>
                <a:ea typeface="宋体" panose="02010600030101010101" pitchFamily="2" charset="-122"/>
              </a:rPr>
              <a:t>();    </a:t>
            </a:r>
            <a:r>
              <a:rPr lang="en-US" altLang="zh-CN" sz="2000" dirty="0">
                <a:solidFill>
                  <a:srgbClr val="FF0000"/>
                </a:solidFill>
                <a:effectLst/>
                <a:latin typeface="+mn-ea"/>
              </a:rPr>
              <a:t>//</a:t>
            </a:r>
            <a:r>
              <a:rPr lang="zh-CN" altLang="en-US" sz="2000" dirty="0">
                <a:solidFill>
                  <a:srgbClr val="FF0000"/>
                </a:solidFill>
                <a:effectLst/>
                <a:latin typeface="+mn-ea"/>
              </a:rPr>
              <a:t>不需要强转</a:t>
            </a:r>
            <a:r>
              <a:rPr lang="en-US" altLang="zh-CN" sz="2000" dirty="0">
                <a:solidFill>
                  <a:srgbClr val="FF0000"/>
                </a:solidFill>
                <a:effectLst/>
                <a:latin typeface="+mn-ea"/>
              </a:rPr>
              <a:t>	</a:t>
            </a:r>
            <a:endParaRPr lang="zh-CN" altLang="zh-CN" sz="2400" dirty="0">
              <a:solidFill>
                <a:srgbClr val="FF0000"/>
              </a:solidFill>
              <a:effectLst/>
              <a:latin typeface="+mn-ea"/>
            </a:endParaRPr>
          </a:p>
          <a:p>
            <a:pPr indent="267970" algn="l" fontAlgn="auto">
              <a:spcBef>
                <a:spcPts val="600"/>
              </a:spcBef>
            </a:pPr>
            <a:r>
              <a:rPr lang="en-US" altLang="zh-CN" sz="2000" dirty="0">
                <a:effectLst/>
                <a:latin typeface="Abadi" panose="020B0604020104020204" pitchFamily="34" charset="0"/>
                <a:ea typeface="宋体" panose="02010600030101010101" pitchFamily="2" charset="-122"/>
              </a:rPr>
              <a:t>	</a:t>
            </a:r>
            <a:r>
              <a:rPr lang="en-US" altLang="zh-CN" sz="2000" dirty="0" err="1">
                <a:effectLst/>
                <a:latin typeface="Abadi" panose="020B0604020104020204" pitchFamily="34" charset="0"/>
                <a:ea typeface="宋体" panose="02010600030101010101" pitchFamily="2" charset="-122"/>
              </a:rPr>
              <a:t>System.out.println</a:t>
            </a:r>
            <a:r>
              <a:rPr lang="en-US" altLang="zh-CN" sz="2000" dirty="0">
                <a:effectLst/>
                <a:latin typeface="Abadi" panose="020B0604020104020204" pitchFamily="34" charset="0"/>
                <a:ea typeface="宋体" panose="02010600030101010101" pitchFamily="2" charset="-122"/>
              </a:rPr>
              <a:t>(element);</a:t>
            </a:r>
            <a:endParaRPr lang="zh-CN" altLang="zh-CN" sz="2400" dirty="0">
              <a:effectLst/>
              <a:latin typeface="Abadi" panose="020B0604020104020204" pitchFamily="34" charset="0"/>
              <a:ea typeface="宋体" panose="02010600030101010101" pitchFamily="2" charset="-122"/>
            </a:endParaRPr>
          </a:p>
          <a:p>
            <a:pPr indent="267970" algn="l" fontAlgn="auto">
              <a:spcBef>
                <a:spcPts val="600"/>
              </a:spcBef>
            </a:pPr>
            <a:r>
              <a:rPr lang="en-US" altLang="zh-CN" sz="2000" dirty="0">
                <a:effectLst/>
                <a:latin typeface="Abadi" panose="020B0604020104020204" pitchFamily="34" charset="0"/>
                <a:ea typeface="宋体" panose="02010600030101010101" pitchFamily="2" charset="-122"/>
              </a:rPr>
              <a:t>}</a:t>
            </a:r>
            <a:endParaRPr lang="zh-CN" altLang="zh-CN" sz="2400" dirty="0">
              <a:effectLst/>
              <a:latin typeface="Abadi" panose="020B0604020104020204" pitchFamily="34" charset="0"/>
              <a:ea typeface="宋体" panose="02010600030101010101" pitchFamily="2"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2" name="标题 1"/>
          <p:cNvSpPr>
            <a:spLocks noGrp="1"/>
          </p:cNvSpPr>
          <p:nvPr>
            <p:ph type="title"/>
          </p:nvPr>
        </p:nvSpPr>
        <p:spPr>
          <a:xfrm>
            <a:off x="1204913" y="380548"/>
            <a:ext cx="6482886" cy="407670"/>
          </a:xfrm>
        </p:spPr>
        <p:txBody>
          <a:bodyPr/>
          <a:p>
            <a:endParaRPr lang="zh-CN" altLang="en-US"/>
          </a:p>
        </p:txBody>
      </p:sp>
      <p:sp>
        <p:nvSpPr>
          <p:cNvPr id="1048668" name="内容占位符 1"/>
          <p:cNvSpPr>
            <a:spLocks noGrp="1"/>
          </p:cNvSpPr>
          <p:nvPr>
            <p:ph idx="4294967295"/>
          </p:nvPr>
        </p:nvSpPr>
        <p:spPr>
          <a:xfrm>
            <a:off x="0" y="1576705"/>
            <a:ext cx="8064500" cy="1236345"/>
          </a:xfrm>
        </p:spPr>
        <p:txBody>
          <a:bodyPr>
            <a:normAutofit/>
          </a:bodyPr>
          <a:p>
            <a:pPr indent="0" algn="just">
              <a:buNone/>
            </a:pPr>
            <a:r>
              <a:rPr lang="zh-CN" altLang="zh-CN" sz="2000" b="1" dirty="0">
                <a:effectLst/>
                <a:latin typeface="Times New Roman" panose="02020603050405020304" pitchFamily="18" charset="0"/>
                <a:ea typeface="仿宋" panose="02010609060101010101" pitchFamily="49" charset="-122"/>
              </a:rPr>
              <a:t>“</a:t>
            </a:r>
            <a:r>
              <a:rPr lang="en-US" altLang="zh-CN" sz="2000" b="1" dirty="0">
                <a:effectLst/>
                <a:latin typeface="Times New Roman" panose="02020603050405020304" pitchFamily="18" charset="0"/>
                <a:ea typeface="仿宋" panose="02010609060101010101" pitchFamily="49" charset="-122"/>
              </a:rPr>
              <a:t>&lt;? extends </a:t>
            </a:r>
            <a:r>
              <a:rPr lang="en-US" altLang="zh-CN" sz="2000" b="1" u="none" strike="noStrike" dirty="0">
                <a:effectLst/>
                <a:latin typeface="仿宋" panose="02010609060101010101" pitchFamily="49" charset="-122"/>
                <a:ea typeface="宋体" panose="02010600030101010101" pitchFamily="2" charset="-122"/>
              </a:rPr>
              <a:t>E</a:t>
            </a:r>
            <a:r>
              <a:rPr lang="en-US" altLang="zh-CN" sz="2000" b="1" dirty="0">
                <a:effectLst/>
                <a:latin typeface="仿宋" panose="02010609060101010101" pitchFamily="49" charset="-122"/>
                <a:ea typeface="宋体" panose="02010600030101010101" pitchFamily="2" charset="-122"/>
              </a:rPr>
              <a:t>&gt;</a:t>
            </a:r>
            <a:r>
              <a:rPr lang="zh-CN" altLang="zh-CN" sz="2000" b="1" dirty="0">
                <a:effectLst/>
                <a:latin typeface="Times New Roman" panose="02020603050405020304" pitchFamily="18" charset="0"/>
                <a:ea typeface="仿宋" panose="02010609060101010101" pitchFamily="49" charset="-122"/>
              </a:rPr>
              <a:t>”中 “？”表示通配，“</a:t>
            </a:r>
            <a:r>
              <a:rPr lang="en-US" altLang="zh-CN" sz="2000" b="1" dirty="0">
                <a:effectLst/>
                <a:latin typeface="Times New Roman" panose="02020603050405020304" pitchFamily="18" charset="0"/>
                <a:ea typeface="仿宋" panose="02010609060101010101" pitchFamily="49" charset="-122"/>
              </a:rPr>
              <a:t>&lt;? extends </a:t>
            </a:r>
            <a:r>
              <a:rPr lang="en-US" altLang="zh-CN" sz="2000" b="1" u="none" strike="noStrike" dirty="0">
                <a:effectLst/>
                <a:latin typeface="仿宋" panose="02010609060101010101" pitchFamily="49" charset="-122"/>
                <a:ea typeface="宋体" panose="02010600030101010101" pitchFamily="2" charset="-122"/>
              </a:rPr>
              <a:t>E</a:t>
            </a:r>
            <a:r>
              <a:rPr lang="en-US" altLang="zh-CN" sz="2000" b="1" dirty="0">
                <a:effectLst/>
                <a:latin typeface="仿宋" panose="02010609060101010101" pitchFamily="49" charset="-122"/>
                <a:ea typeface="宋体" panose="02010600030101010101" pitchFamily="2" charset="-122"/>
              </a:rPr>
              <a:t>&gt;</a:t>
            </a:r>
            <a:r>
              <a:rPr lang="zh-CN" altLang="zh-CN" sz="2000" b="1" dirty="0">
                <a:effectLst/>
                <a:latin typeface="Times New Roman" panose="02020603050405020304" pitchFamily="18" charset="0"/>
                <a:ea typeface="仿宋" panose="02010609060101010101" pitchFamily="49" charset="-122"/>
              </a:rPr>
              <a:t>”是“上界通配符”，表示该类型的上限是</a:t>
            </a:r>
            <a:r>
              <a:rPr lang="en-US" altLang="zh-CN" sz="2000" b="1" dirty="0">
                <a:effectLst/>
                <a:latin typeface="Times New Roman" panose="02020603050405020304" pitchFamily="18" charset="0"/>
                <a:ea typeface="仿宋" panose="02010609060101010101" pitchFamily="49" charset="-122"/>
              </a:rPr>
              <a:t>E</a:t>
            </a:r>
            <a:r>
              <a:rPr lang="zh-CN" altLang="zh-CN" sz="2000" b="1" dirty="0">
                <a:effectLst/>
                <a:latin typeface="Times New Roman" panose="02020603050405020304" pitchFamily="18" charset="0"/>
                <a:ea typeface="仿宋" panose="02010609060101010101" pitchFamily="49" charset="-122"/>
              </a:rPr>
              <a:t>。</a:t>
            </a:r>
            <a:endParaRPr lang="zh-CN" altLang="zh-CN" sz="2000" dirty="0">
              <a:effectLst/>
              <a:latin typeface="Times New Roman" panose="02020603050405020304" pitchFamily="18" charset="0"/>
              <a:ea typeface="宋体" panose="02010600030101010101" pitchFamily="2" charset="-122"/>
            </a:endParaRPr>
          </a:p>
        </p:txBody>
      </p:sp>
      <p:pic>
        <p:nvPicPr>
          <p:cNvPr id="2097161" name="图片 4"/>
          <p:cNvPicPr>
            <a:picLocks noChangeAspect="1"/>
          </p:cNvPicPr>
          <p:nvPr/>
        </p:nvPicPr>
        <p:blipFill>
          <a:blip r:embed="rId1"/>
          <a:stretch>
            <a:fillRect/>
          </a:stretch>
        </p:blipFill>
        <p:spPr>
          <a:xfrm>
            <a:off x="323528" y="280601"/>
            <a:ext cx="6180952" cy="1276190"/>
          </a:xfrm>
          <a:prstGeom prst="rect">
            <a:avLst/>
          </a:prstGeom>
        </p:spPr>
      </p:pic>
      <p:pic>
        <p:nvPicPr>
          <p:cNvPr id="2097162" name="图片 6"/>
          <p:cNvPicPr>
            <a:picLocks noChangeAspect="1"/>
          </p:cNvPicPr>
          <p:nvPr/>
        </p:nvPicPr>
        <p:blipFill>
          <a:blip r:embed="rId2"/>
          <a:stretch>
            <a:fillRect/>
          </a:stretch>
        </p:blipFill>
        <p:spPr>
          <a:xfrm>
            <a:off x="611560" y="2564903"/>
            <a:ext cx="6408712" cy="4176679"/>
          </a:xfrm>
          <a:prstGeom prst="rect">
            <a:avLst/>
          </a:prstGeom>
        </p:spPr>
      </p:pic>
      <p:sp>
        <p:nvSpPr>
          <p:cNvPr id="1048669" name="椭圆 10"/>
          <p:cNvSpPr/>
          <p:nvPr/>
        </p:nvSpPr>
        <p:spPr>
          <a:xfrm>
            <a:off x="2555776" y="260648"/>
            <a:ext cx="2592288" cy="432048"/>
          </a:xfrm>
          <a:prstGeom prst="ellipse">
            <a:avLst/>
          </a:prstGeom>
          <a:noFill/>
          <a:ln w="19050"/>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chemeClr val="dk1"/>
              </a:solidFill>
            </a:endParaRPr>
          </a:p>
        </p:txBody>
      </p:sp>
      <p:sp>
        <p:nvSpPr>
          <p:cNvPr id="1048670" name="矩形 11"/>
          <p:cNvSpPr/>
          <p:nvPr/>
        </p:nvSpPr>
        <p:spPr>
          <a:xfrm>
            <a:off x="1835696" y="6021288"/>
            <a:ext cx="3816424" cy="288032"/>
          </a:xfrm>
          <a:prstGeom prst="rect">
            <a:avLst/>
          </a:prstGeom>
          <a:noFill/>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solidFill>
                <a:schemeClr val="dk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71" name="内容占位符 1"/>
          <p:cNvSpPr>
            <a:spLocks noGrp="1"/>
          </p:cNvSpPr>
          <p:nvPr>
            <p:ph idx="4294967295"/>
          </p:nvPr>
        </p:nvSpPr>
        <p:spPr>
          <a:xfrm>
            <a:off x="0" y="1481455"/>
            <a:ext cx="8229600" cy="4525645"/>
          </a:xfrm>
        </p:spPr>
        <p:txBody>
          <a:bodyPr>
            <a:normAutofit/>
          </a:bodyPr>
          <a:p>
            <a:r>
              <a:rPr lang="zh-CN" altLang="zh-CN" sz="2800" dirty="0"/>
              <a:t>线性表结构</a:t>
            </a:r>
            <a:endParaRPr lang="en-US" altLang="zh-CN" sz="2800" dirty="0"/>
          </a:p>
          <a:p>
            <a:pPr lvl="1"/>
            <a:r>
              <a:rPr lang="zh-CN" altLang="zh-CN" sz="2800" dirty="0"/>
              <a:t>顺序表</a:t>
            </a:r>
            <a:endParaRPr lang="en-US" altLang="zh-CN" sz="2800" dirty="0"/>
          </a:p>
          <a:p>
            <a:pPr lvl="1"/>
            <a:r>
              <a:rPr lang="zh-CN" altLang="zh-CN" sz="2800" dirty="0"/>
              <a:t>链表</a:t>
            </a:r>
            <a:endParaRPr lang="zh-CN" altLang="en-US" sz="2800" dirty="0"/>
          </a:p>
        </p:txBody>
      </p:sp>
      <p:sp>
        <p:nvSpPr>
          <p:cNvPr id="1048672" name="标题 2"/>
          <p:cNvSpPr>
            <a:spLocks noGrp="1"/>
          </p:cNvSpPr>
          <p:nvPr>
            <p:ph type="title"/>
          </p:nvPr>
        </p:nvSpPr>
        <p:spPr>
          <a:xfrm>
            <a:off x="1204913" y="393565"/>
            <a:ext cx="6482886" cy="381635"/>
          </a:xfrm>
        </p:spPr>
        <p:txBody>
          <a:bodyPr/>
          <a:p>
            <a:r>
              <a:rPr lang="en-US" altLang="zh-CN" dirty="0">
                <a:effectLst/>
              </a:rPr>
              <a:t>8.3  List</a:t>
            </a:r>
            <a:r>
              <a:rPr lang="zh-CN" altLang="zh-CN" dirty="0">
                <a:effectLst/>
              </a:rPr>
              <a:t>及其实现类</a:t>
            </a:r>
            <a:endParaRPr lang="zh-CN" altLang="en-US"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06" name="标题 3"/>
          <p:cNvSpPr>
            <a:spLocks noGrp="1"/>
          </p:cNvSpPr>
          <p:nvPr>
            <p:ph type="title" idx="4294967295"/>
          </p:nvPr>
        </p:nvSpPr>
        <p:spPr>
          <a:xfrm>
            <a:off x="4466590" y="2884805"/>
            <a:ext cx="4677410" cy="547370"/>
          </a:xfrm>
        </p:spPr>
        <p:txBody>
          <a:bodyPr wrap="square">
            <a:spAutoFit/>
          </a:bodyPr>
          <a:p>
            <a:pPr algn="ctr"/>
            <a:r>
              <a:rPr lang="en-US" altLang="zh-CN" dirty="0">
                <a:effectLst/>
              </a:rPr>
              <a:t>8.1  Java</a:t>
            </a:r>
            <a:r>
              <a:rPr lang="zh-CN" altLang="zh-CN" dirty="0">
                <a:effectLst/>
              </a:rPr>
              <a:t>中的集合框架</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73" name="内容占位符 1"/>
          <p:cNvSpPr>
            <a:spLocks noGrp="1"/>
          </p:cNvSpPr>
          <p:nvPr>
            <p:ph idx="4294967295"/>
          </p:nvPr>
        </p:nvSpPr>
        <p:spPr>
          <a:xfrm>
            <a:off x="0" y="1481455"/>
            <a:ext cx="8229600" cy="4899660"/>
          </a:xfrm>
        </p:spPr>
        <p:txBody>
          <a:bodyPr>
            <a:normAutofit/>
          </a:bodyPr>
          <a:p>
            <a:r>
              <a:rPr lang="en-US" altLang="zh-CN" dirty="0">
                <a:latin typeface="Times New Roman" panose="02020603050405020304" pitchFamily="18" charset="0"/>
                <a:cs typeface="Times New Roman" panose="02020603050405020304" pitchFamily="18" charset="0"/>
              </a:rPr>
              <a:t>List</a:t>
            </a:r>
            <a:r>
              <a:rPr lang="zh-CN" altLang="zh-CN" dirty="0">
                <a:latin typeface="Times New Roman" panose="02020603050405020304" pitchFamily="18" charset="0"/>
                <a:cs typeface="Times New Roman" panose="02020603050405020304" pitchFamily="18" charset="0"/>
              </a:rPr>
              <a:t>接口添加</a:t>
            </a:r>
            <a:r>
              <a:rPr lang="zh-CN" altLang="en-US" dirty="0">
                <a:latin typeface="Times New Roman" panose="02020603050405020304" pitchFamily="18" charset="0"/>
                <a:cs typeface="Times New Roman" panose="02020603050405020304" pitchFamily="18" charset="0"/>
              </a:rPr>
              <a:t>的</a:t>
            </a:r>
            <a:r>
              <a:rPr lang="zh-CN" altLang="zh-CN" b="1" dirty="0">
                <a:latin typeface="Times New Roman" panose="02020603050405020304" pitchFamily="18" charset="0"/>
                <a:cs typeface="Times New Roman" panose="02020603050405020304" pitchFamily="18" charset="0"/>
              </a:rPr>
              <a:t>面向位置</a:t>
            </a:r>
            <a:r>
              <a:rPr lang="zh-CN" altLang="zh-CN" dirty="0">
                <a:latin typeface="Times New Roman" panose="02020603050405020304" pitchFamily="18" charset="0"/>
                <a:cs typeface="Times New Roman" panose="02020603050405020304" pitchFamily="18" charset="0"/>
              </a:rPr>
              <a:t>的方法</a:t>
            </a:r>
            <a:endParaRPr lang="en-US"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void</a:t>
            </a:r>
            <a:r>
              <a:rPr lang="en-US" altLang="zh-CN" dirty="0">
                <a:solidFill>
                  <a:srgbClr val="C00000"/>
                </a:solidFill>
                <a:latin typeface="Times New Roman" panose="02020603050405020304" pitchFamily="18" charset="0"/>
                <a:cs typeface="Times New Roman" panose="02020603050405020304" pitchFamily="18" charset="0"/>
              </a:rPr>
              <a:t> add</a:t>
            </a:r>
            <a:r>
              <a:rPr lang="en-US" altLang="zh-CN"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index</a:t>
            </a:r>
            <a:r>
              <a:rPr lang="en-US" altLang="zh-CN" dirty="0">
                <a:latin typeface="Times New Roman" panose="02020603050405020304" pitchFamily="18" charset="0"/>
                <a:cs typeface="Times New Roman" panose="02020603050405020304" pitchFamily="18" charset="0"/>
              </a:rPr>
              <a:t>, Object element)</a:t>
            </a:r>
            <a:r>
              <a:rPr lang="zh-CN" altLang="zh-CN" dirty="0">
                <a:latin typeface="Times New Roman" panose="02020603050405020304" pitchFamily="18" charset="0"/>
                <a:cs typeface="Times New Roman" panose="02020603050405020304" pitchFamily="18" charset="0"/>
              </a:rPr>
              <a:t>：在指定位置</a:t>
            </a:r>
            <a:r>
              <a:rPr lang="en-US" altLang="zh-CN" dirty="0">
                <a:latin typeface="Times New Roman" panose="02020603050405020304" pitchFamily="18" charset="0"/>
                <a:cs typeface="Times New Roman" panose="02020603050405020304" pitchFamily="18" charset="0"/>
              </a:rPr>
              <a:t>index</a:t>
            </a:r>
            <a:r>
              <a:rPr lang="zh-CN" altLang="zh-CN" dirty="0">
                <a:latin typeface="Times New Roman" panose="02020603050405020304" pitchFamily="18" charset="0"/>
                <a:cs typeface="Times New Roman" panose="02020603050405020304" pitchFamily="18" charset="0"/>
              </a:rPr>
              <a:t>上插入元素</a:t>
            </a:r>
            <a:r>
              <a:rPr lang="en-US" altLang="zh-CN" dirty="0">
                <a:latin typeface="Times New Roman" panose="02020603050405020304" pitchFamily="18" charset="0"/>
                <a:cs typeface="Times New Roman" panose="02020603050405020304" pitchFamily="18" charset="0"/>
              </a:rPr>
              <a:t>element</a:t>
            </a:r>
            <a:r>
              <a:rPr lang="zh-CN"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lvl="1"/>
            <a:r>
              <a:rPr lang="en-US" altLang="zh-CN" dirty="0" err="1">
                <a:latin typeface="Times New Roman" panose="02020603050405020304" pitchFamily="18" charset="0"/>
                <a:cs typeface="Times New Roman" panose="02020603050405020304" pitchFamily="18" charset="0"/>
              </a:rPr>
              <a:t>boolean</a:t>
            </a:r>
            <a:r>
              <a:rPr lang="en-US" altLang="zh-CN" dirty="0">
                <a:latin typeface="Times New Roman" panose="02020603050405020304" pitchFamily="18" charset="0"/>
                <a:cs typeface="Times New Roman" panose="02020603050405020304" pitchFamily="18" charset="0"/>
              </a:rPr>
              <a:t> </a:t>
            </a:r>
            <a:r>
              <a:rPr lang="en-US" altLang="zh-CN" dirty="0" err="1">
                <a:solidFill>
                  <a:srgbClr val="C00000"/>
                </a:solidFill>
                <a:latin typeface="Times New Roman" panose="02020603050405020304" pitchFamily="18" charset="0"/>
                <a:cs typeface="Times New Roman" panose="02020603050405020304" pitchFamily="18" charset="0"/>
              </a:rPr>
              <a:t>addAll</a:t>
            </a:r>
            <a:r>
              <a:rPr lang="en-US" altLang="zh-CN"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index</a:t>
            </a:r>
            <a:r>
              <a:rPr lang="en-US" altLang="zh-CN" dirty="0">
                <a:latin typeface="Times New Roman" panose="02020603050405020304" pitchFamily="18" charset="0"/>
                <a:cs typeface="Times New Roman" panose="02020603050405020304" pitchFamily="18" charset="0"/>
              </a:rPr>
              <a:t>, Collection c)</a:t>
            </a:r>
            <a:r>
              <a:rPr lang="zh-CN" altLang="zh-CN" dirty="0">
                <a:latin typeface="Times New Roman" panose="02020603050405020304" pitchFamily="18" charset="0"/>
                <a:cs typeface="Times New Roman" panose="02020603050405020304" pitchFamily="18" charset="0"/>
              </a:rPr>
              <a:t>：指定位置</a:t>
            </a:r>
            <a:r>
              <a:rPr lang="en-US" altLang="zh-CN" dirty="0">
                <a:latin typeface="Times New Roman" panose="02020603050405020304" pitchFamily="18" charset="0"/>
                <a:cs typeface="Times New Roman" panose="02020603050405020304" pitchFamily="18" charset="0"/>
              </a:rPr>
              <a:t>index</a:t>
            </a:r>
            <a:r>
              <a:rPr lang="zh-CN" altLang="zh-CN" dirty="0">
                <a:latin typeface="Times New Roman" panose="02020603050405020304" pitchFamily="18" charset="0"/>
                <a:cs typeface="Times New Roman" panose="02020603050405020304" pitchFamily="18" charset="0"/>
              </a:rPr>
              <a:t>上插入集合</a:t>
            </a:r>
            <a:r>
              <a:rPr lang="en-US" altLang="zh-CN" dirty="0">
                <a:latin typeface="Times New Roman" panose="02020603050405020304" pitchFamily="18" charset="0"/>
                <a:cs typeface="Times New Roman" panose="02020603050405020304" pitchFamily="18" charset="0"/>
              </a:rPr>
              <a:t>c</a:t>
            </a:r>
            <a:r>
              <a:rPr lang="zh-CN" altLang="zh-CN" dirty="0">
                <a:latin typeface="Times New Roman" panose="02020603050405020304" pitchFamily="18" charset="0"/>
                <a:cs typeface="Times New Roman" panose="02020603050405020304" pitchFamily="18" charset="0"/>
              </a:rPr>
              <a:t>中的所有元素，如果</a:t>
            </a:r>
            <a:r>
              <a:rPr lang="en-US" altLang="zh-CN" dirty="0">
                <a:latin typeface="Times New Roman" panose="02020603050405020304" pitchFamily="18" charset="0"/>
                <a:cs typeface="Times New Roman" panose="02020603050405020304" pitchFamily="18" charset="0"/>
              </a:rPr>
              <a:t>List</a:t>
            </a:r>
            <a:r>
              <a:rPr lang="zh-CN" altLang="zh-CN" dirty="0">
                <a:latin typeface="Times New Roman" panose="02020603050405020304" pitchFamily="18" charset="0"/>
                <a:cs typeface="Times New Roman" panose="02020603050405020304" pitchFamily="18" charset="0"/>
              </a:rPr>
              <a:t>对象发生变化返回</a:t>
            </a:r>
            <a:r>
              <a:rPr lang="en-US" altLang="zh-CN" dirty="0">
                <a:latin typeface="Times New Roman" panose="02020603050405020304" pitchFamily="18" charset="0"/>
                <a:cs typeface="Times New Roman" panose="02020603050405020304" pitchFamily="18" charset="0"/>
              </a:rPr>
              <a:t>true</a:t>
            </a:r>
            <a:r>
              <a:rPr lang="zh-CN"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Object </a:t>
            </a:r>
            <a:r>
              <a:rPr lang="en-US" altLang="zh-CN" dirty="0">
                <a:solidFill>
                  <a:srgbClr val="C00000"/>
                </a:solidFill>
                <a:latin typeface="Times New Roman" panose="02020603050405020304" pitchFamily="18" charset="0"/>
                <a:cs typeface="Times New Roman" panose="02020603050405020304" pitchFamily="18" charset="0"/>
              </a:rPr>
              <a:t>get</a:t>
            </a:r>
            <a:r>
              <a:rPr lang="en-US" altLang="zh-CN"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index</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：返回指定位置</a:t>
            </a:r>
            <a:r>
              <a:rPr lang="en-US" altLang="zh-CN" dirty="0">
                <a:latin typeface="Times New Roman" panose="02020603050405020304" pitchFamily="18" charset="0"/>
                <a:cs typeface="Times New Roman" panose="02020603050405020304" pitchFamily="18" charset="0"/>
              </a:rPr>
              <a:t>index</a:t>
            </a:r>
            <a:r>
              <a:rPr lang="zh-CN" altLang="zh-CN" dirty="0">
                <a:latin typeface="Times New Roman" panose="02020603050405020304" pitchFamily="18" charset="0"/>
                <a:cs typeface="Times New Roman" panose="02020603050405020304" pitchFamily="18" charset="0"/>
              </a:rPr>
              <a:t>上的元素。</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Object </a:t>
            </a:r>
            <a:r>
              <a:rPr lang="en-US" altLang="zh-CN" dirty="0">
                <a:solidFill>
                  <a:srgbClr val="C00000"/>
                </a:solidFill>
                <a:latin typeface="Times New Roman" panose="02020603050405020304" pitchFamily="18" charset="0"/>
                <a:cs typeface="Times New Roman" panose="02020603050405020304" pitchFamily="18" charset="0"/>
              </a:rPr>
              <a:t>remove</a:t>
            </a:r>
            <a:r>
              <a:rPr lang="en-US" altLang="zh-CN"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index</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：删除指定位置</a:t>
            </a:r>
            <a:r>
              <a:rPr lang="en-US" altLang="zh-CN" dirty="0">
                <a:latin typeface="Times New Roman" panose="02020603050405020304" pitchFamily="18" charset="0"/>
                <a:cs typeface="Times New Roman" panose="02020603050405020304" pitchFamily="18" charset="0"/>
              </a:rPr>
              <a:t>index</a:t>
            </a:r>
            <a:r>
              <a:rPr lang="zh-CN" altLang="zh-CN" dirty="0">
                <a:latin typeface="Times New Roman" panose="02020603050405020304" pitchFamily="18" charset="0"/>
                <a:cs typeface="Times New Roman" panose="02020603050405020304" pitchFamily="18" charset="0"/>
              </a:rPr>
              <a:t>上的元素。</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Object </a:t>
            </a:r>
            <a:r>
              <a:rPr lang="en-US" altLang="zh-CN" dirty="0">
                <a:solidFill>
                  <a:srgbClr val="C00000"/>
                </a:solidFill>
                <a:latin typeface="Times New Roman" panose="02020603050405020304" pitchFamily="18" charset="0"/>
                <a:cs typeface="Times New Roman" panose="02020603050405020304" pitchFamily="18" charset="0"/>
              </a:rPr>
              <a:t>set</a:t>
            </a:r>
            <a:r>
              <a:rPr lang="en-US" altLang="zh-CN"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index</a:t>
            </a:r>
            <a:r>
              <a:rPr lang="en-US" altLang="zh-CN" dirty="0">
                <a:latin typeface="Times New Roman" panose="02020603050405020304" pitchFamily="18" charset="0"/>
                <a:cs typeface="Times New Roman" panose="02020603050405020304" pitchFamily="18" charset="0"/>
              </a:rPr>
              <a:t>, Object element)</a:t>
            </a:r>
            <a:r>
              <a:rPr lang="zh-CN" altLang="zh-CN" dirty="0">
                <a:latin typeface="Times New Roman" panose="02020603050405020304" pitchFamily="18" charset="0"/>
                <a:cs typeface="Times New Roman" panose="02020603050405020304" pitchFamily="18" charset="0"/>
              </a:rPr>
              <a:t>：用元素</a:t>
            </a:r>
            <a:r>
              <a:rPr lang="en-US" altLang="zh-CN" dirty="0">
                <a:latin typeface="Times New Roman" panose="02020603050405020304" pitchFamily="18" charset="0"/>
                <a:cs typeface="Times New Roman" panose="02020603050405020304" pitchFamily="18" charset="0"/>
              </a:rPr>
              <a:t>element</a:t>
            </a:r>
            <a:r>
              <a:rPr lang="zh-CN" altLang="zh-CN" dirty="0">
                <a:latin typeface="Times New Roman" panose="02020603050405020304" pitchFamily="18" charset="0"/>
                <a:cs typeface="Times New Roman" panose="02020603050405020304" pitchFamily="18" charset="0"/>
              </a:rPr>
              <a:t>取代位置</a:t>
            </a:r>
            <a:r>
              <a:rPr lang="en-US" altLang="zh-CN" dirty="0">
                <a:latin typeface="Times New Roman" panose="02020603050405020304" pitchFamily="18" charset="0"/>
                <a:cs typeface="Times New Roman" panose="02020603050405020304" pitchFamily="18" charset="0"/>
              </a:rPr>
              <a:t>index</a:t>
            </a:r>
            <a:r>
              <a:rPr lang="zh-CN" altLang="zh-CN" dirty="0">
                <a:latin typeface="Times New Roman" panose="02020603050405020304" pitchFamily="18" charset="0"/>
                <a:cs typeface="Times New Roman" panose="02020603050405020304" pitchFamily="18" charset="0"/>
              </a:rPr>
              <a:t>上的元素，并且返回旧元素的取值。</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public </a:t>
            </a:r>
            <a:r>
              <a:rPr lang="en-US" altLang="zh-CN" b="1"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dirty="0" err="1">
                <a:solidFill>
                  <a:srgbClr val="C00000"/>
                </a:solidFill>
                <a:latin typeface="Times New Roman" panose="02020603050405020304" pitchFamily="18" charset="0"/>
                <a:cs typeface="Times New Roman" panose="02020603050405020304" pitchFamily="18" charset="0"/>
              </a:rPr>
              <a:t>indexOf</a:t>
            </a:r>
            <a:r>
              <a:rPr lang="en-US" altLang="zh-CN" dirty="0">
                <a:latin typeface="Times New Roman" panose="02020603050405020304" pitchFamily="18" charset="0"/>
                <a:cs typeface="Times New Roman" panose="02020603050405020304" pitchFamily="18" charset="0"/>
              </a:rPr>
              <a:t>(Object </a:t>
            </a:r>
            <a:r>
              <a:rPr lang="en-US" altLang="zh-CN" dirty="0" err="1">
                <a:latin typeface="Times New Roman" panose="02020603050405020304" pitchFamily="18" charset="0"/>
                <a:cs typeface="Times New Roman" panose="02020603050405020304" pitchFamily="18" charset="0"/>
              </a:rPr>
              <a:t>obj</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：从列表的头部开始向后搜索元素</a:t>
            </a:r>
            <a:r>
              <a:rPr lang="en-US" altLang="zh-CN" dirty="0" err="1">
                <a:latin typeface="Times New Roman" panose="02020603050405020304" pitchFamily="18" charset="0"/>
                <a:cs typeface="Times New Roman" panose="02020603050405020304" pitchFamily="18" charset="0"/>
              </a:rPr>
              <a:t>obj</a:t>
            </a:r>
            <a:r>
              <a:rPr lang="zh-CN" altLang="zh-CN" dirty="0">
                <a:latin typeface="Times New Roman" panose="02020603050405020304" pitchFamily="18" charset="0"/>
                <a:cs typeface="Times New Roman" panose="02020603050405020304" pitchFamily="18" charset="0"/>
              </a:rPr>
              <a:t>，返回第一个出现元素</a:t>
            </a:r>
            <a:r>
              <a:rPr lang="en-US" altLang="zh-CN" dirty="0" err="1">
                <a:latin typeface="Times New Roman" panose="02020603050405020304" pitchFamily="18" charset="0"/>
                <a:cs typeface="Times New Roman" panose="02020603050405020304" pitchFamily="18" charset="0"/>
              </a:rPr>
              <a:t>obj</a:t>
            </a:r>
            <a:r>
              <a:rPr lang="zh-CN" altLang="zh-CN" dirty="0">
                <a:latin typeface="Times New Roman" panose="02020603050405020304" pitchFamily="18" charset="0"/>
                <a:cs typeface="Times New Roman" panose="02020603050405020304" pitchFamily="18" charset="0"/>
              </a:rPr>
              <a:t>的位置，否则返回</a:t>
            </a: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lvl="1"/>
            <a:r>
              <a:rPr lang="en-US" altLang="zh-CN" dirty="0">
                <a:latin typeface="Times New Roman" panose="02020603050405020304" pitchFamily="18" charset="0"/>
                <a:cs typeface="Times New Roman" panose="02020603050405020304" pitchFamily="18" charset="0"/>
              </a:rPr>
              <a:t>public </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a:t>
            </a:r>
            <a:r>
              <a:rPr lang="en-US" altLang="zh-CN" dirty="0" err="1">
                <a:solidFill>
                  <a:srgbClr val="C00000"/>
                </a:solidFill>
                <a:latin typeface="Times New Roman" panose="02020603050405020304" pitchFamily="18" charset="0"/>
                <a:cs typeface="Times New Roman" panose="02020603050405020304" pitchFamily="18" charset="0"/>
              </a:rPr>
              <a:t>lastIndexOf</a:t>
            </a:r>
            <a:r>
              <a:rPr lang="en-US" altLang="zh-CN" dirty="0">
                <a:latin typeface="Times New Roman" panose="02020603050405020304" pitchFamily="18" charset="0"/>
                <a:cs typeface="Times New Roman" panose="02020603050405020304" pitchFamily="18" charset="0"/>
              </a:rPr>
              <a:t>(Object </a:t>
            </a:r>
            <a:r>
              <a:rPr lang="en-US" altLang="zh-CN" dirty="0" err="1">
                <a:latin typeface="Times New Roman" panose="02020603050405020304" pitchFamily="18" charset="0"/>
                <a:cs typeface="Times New Roman" panose="02020603050405020304" pitchFamily="18" charset="0"/>
              </a:rPr>
              <a:t>obj</a:t>
            </a:r>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：从列表的尾部开始向前搜索元素</a:t>
            </a:r>
            <a:r>
              <a:rPr lang="en-US" altLang="zh-CN" dirty="0" err="1">
                <a:latin typeface="Times New Roman" panose="02020603050405020304" pitchFamily="18" charset="0"/>
                <a:cs typeface="Times New Roman" panose="02020603050405020304" pitchFamily="18" charset="0"/>
              </a:rPr>
              <a:t>obj</a:t>
            </a:r>
            <a:r>
              <a:rPr lang="zh-CN" altLang="zh-CN" dirty="0">
                <a:latin typeface="Times New Roman" panose="02020603050405020304" pitchFamily="18" charset="0"/>
                <a:cs typeface="Times New Roman" panose="02020603050405020304" pitchFamily="18" charset="0"/>
              </a:rPr>
              <a:t>，返回第一个出现元素</a:t>
            </a:r>
            <a:r>
              <a:rPr lang="en-US" altLang="zh-CN" dirty="0" err="1">
                <a:latin typeface="Times New Roman" panose="02020603050405020304" pitchFamily="18" charset="0"/>
                <a:cs typeface="Times New Roman" panose="02020603050405020304" pitchFamily="18" charset="0"/>
              </a:rPr>
              <a:t>obj</a:t>
            </a:r>
            <a:r>
              <a:rPr lang="zh-CN" altLang="zh-CN" dirty="0">
                <a:latin typeface="Times New Roman" panose="02020603050405020304" pitchFamily="18" charset="0"/>
                <a:cs typeface="Times New Roman" panose="02020603050405020304" pitchFamily="18" charset="0"/>
              </a:rPr>
              <a:t>的位置，否则返回</a:t>
            </a:r>
            <a:r>
              <a:rPr lang="en-US" altLang="zh-CN" dirty="0">
                <a:latin typeface="Times New Roman" panose="02020603050405020304" pitchFamily="18" charset="0"/>
                <a:cs typeface="Times New Roman" panose="02020603050405020304" pitchFamily="18" charset="0"/>
              </a:rPr>
              <a:t>-1</a:t>
            </a:r>
            <a:r>
              <a:rPr lang="zh-CN"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48674" name="标题 2"/>
          <p:cNvSpPr>
            <a:spLocks noGrp="1"/>
          </p:cNvSpPr>
          <p:nvPr>
            <p:ph type="title"/>
          </p:nvPr>
        </p:nvSpPr>
        <p:spPr>
          <a:xfrm>
            <a:off x="1204913" y="393565"/>
            <a:ext cx="6482886" cy="381635"/>
          </a:xfrm>
        </p:spPr>
        <p:txBody>
          <a:bodyPr/>
          <a:p>
            <a:r>
              <a:rPr lang="en-US" altLang="zh-CN" dirty="0">
                <a:effectLst/>
              </a:rPr>
              <a:t>8.3.1  List</a:t>
            </a:r>
            <a:r>
              <a:rPr lang="zh-CN" altLang="zh-CN" dirty="0">
                <a:effectLst/>
              </a:rPr>
              <a:t>接口</a:t>
            </a:r>
            <a:endParaRPr lang="zh-CN" altLang="en-US" dirty="0"/>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675"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8-2</a:t>
            </a:r>
            <a:r>
              <a:rPr lang="zh-CN" altLang="zh-CN" dirty="0"/>
              <a:t>】示范</a:t>
            </a:r>
            <a:r>
              <a:rPr lang="en-US" altLang="zh-CN" dirty="0"/>
              <a:t>List</a:t>
            </a:r>
            <a:r>
              <a:rPr lang="zh-CN" altLang="zh-CN" dirty="0"/>
              <a:t>的常规用法。</a:t>
            </a:r>
            <a:endParaRPr lang="en-US" altLang="zh-CN" dirty="0"/>
          </a:p>
          <a:p>
            <a:pPr lvl="1"/>
            <a:r>
              <a:rPr lang="zh-CN" altLang="zh-CN" dirty="0"/>
              <a:t>向</a:t>
            </a:r>
            <a:r>
              <a:rPr lang="en-US" altLang="zh-CN" dirty="0"/>
              <a:t>List</a:t>
            </a:r>
            <a:r>
              <a:rPr lang="zh-CN" altLang="zh-CN" dirty="0"/>
              <a:t>集合添加几个字符串，按索引位置进行插入、修改、删除、查找等操作，并打印集合</a:t>
            </a:r>
            <a:r>
              <a:rPr lang="zh-CN" altLang="en-US" dirty="0"/>
              <a:t>（</a:t>
            </a:r>
            <a:r>
              <a:rPr lang="zh-CN" altLang="zh-CN" dirty="0"/>
              <a:t>根据索引位置遍历集合中的元素</a:t>
            </a:r>
            <a:r>
              <a:rPr lang="zh-CN" altLang="en-US" dirty="0"/>
              <a:t>）</a:t>
            </a:r>
            <a:r>
              <a:rPr lang="zh-CN" altLang="zh-CN" dirty="0"/>
              <a:t>。</a:t>
            </a:r>
            <a:endParaRPr lang="zh-CN" altLang="zh-CN" dirty="0"/>
          </a:p>
          <a:p>
            <a:endParaRPr lang="zh-CN" altLang="en-US" dirty="0"/>
          </a:p>
        </p:txBody>
      </p:sp>
      <p:sp>
        <p:nvSpPr>
          <p:cNvPr id="1048676" name="标题 2"/>
          <p:cNvSpPr>
            <a:spLocks noGrp="1"/>
          </p:cNvSpPr>
          <p:nvPr>
            <p:ph type="title"/>
          </p:nvPr>
        </p:nvSpPr>
        <p:spPr>
          <a:xfrm>
            <a:off x="1204913" y="393565"/>
            <a:ext cx="6482886" cy="381635"/>
          </a:xfrm>
        </p:spPr>
        <p:txBody>
          <a:bodyPr/>
          <a:p>
            <a:r>
              <a:rPr lang="en-US" altLang="zh-CN" dirty="0">
                <a:effectLst/>
              </a:rPr>
              <a:t>8.3.1  List</a:t>
            </a:r>
            <a:r>
              <a:rPr lang="zh-CN" altLang="zh-CN" dirty="0">
                <a:effectLst/>
              </a:rPr>
              <a:t>接口</a:t>
            </a:r>
            <a:endParaRPr lang="zh-CN" altLang="en-US" dirty="0"/>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677" name="内容占位符 1"/>
          <p:cNvSpPr>
            <a:spLocks noGrp="1"/>
          </p:cNvSpPr>
          <p:nvPr>
            <p:ph idx="4294967295"/>
          </p:nvPr>
        </p:nvSpPr>
        <p:spPr>
          <a:xfrm>
            <a:off x="0" y="1481455"/>
            <a:ext cx="8229600" cy="4827905"/>
          </a:xfrm>
        </p:spPr>
        <p:txBody>
          <a:bodyPr>
            <a:normAutofit/>
          </a:bodyPr>
          <a:p>
            <a:r>
              <a:rPr lang="en-US" altLang="zh-CN" b="1" dirty="0"/>
              <a:t>1</a:t>
            </a:r>
            <a:r>
              <a:rPr lang="zh-CN" altLang="zh-CN" b="1" dirty="0"/>
              <a:t>．</a:t>
            </a:r>
            <a:r>
              <a:rPr lang="en-US" altLang="zh-CN" b="1" dirty="0" err="1"/>
              <a:t>ArrayList</a:t>
            </a:r>
            <a:r>
              <a:rPr lang="zh-CN" altLang="zh-CN" b="1" dirty="0"/>
              <a:t>的底层</a:t>
            </a:r>
            <a:endParaRPr lang="zh-CN" altLang="zh-CN" b="1" dirty="0"/>
          </a:p>
          <a:p>
            <a:pPr lvl="1"/>
            <a:r>
              <a:rPr lang="en-US" altLang="zh-CN" dirty="0" err="1"/>
              <a:t>ArrayList</a:t>
            </a:r>
            <a:r>
              <a:rPr lang="zh-CN" altLang="zh-CN" dirty="0"/>
              <a:t>是</a:t>
            </a:r>
            <a:r>
              <a:rPr lang="en-US" altLang="zh-CN" dirty="0"/>
              <a:t>List</a:t>
            </a:r>
            <a:r>
              <a:rPr lang="zh-CN" altLang="zh-CN" dirty="0"/>
              <a:t>的实现类，它封装了一个可以动态再分配的</a:t>
            </a:r>
            <a:r>
              <a:rPr lang="en-US" altLang="zh-CN" dirty="0"/>
              <a:t>Object[]</a:t>
            </a:r>
            <a:r>
              <a:rPr lang="zh-CN" altLang="zh-CN" dirty="0"/>
              <a:t>数组。</a:t>
            </a:r>
            <a:endParaRPr lang="en-US" altLang="zh-CN" dirty="0"/>
          </a:p>
          <a:p>
            <a:pPr lvl="1"/>
            <a:endParaRPr lang="en-US" altLang="zh-CN" dirty="0"/>
          </a:p>
          <a:p>
            <a:pPr lvl="1"/>
            <a:r>
              <a:rPr lang="en-US" altLang="zh-CN" dirty="0" err="1"/>
              <a:t>ArrayList</a:t>
            </a:r>
            <a:r>
              <a:rPr lang="zh-CN" altLang="zh-CN" dirty="0"/>
              <a:t>中的常用方法包括：</a:t>
            </a:r>
            <a:endParaRPr lang="zh-CN" altLang="zh-CN" dirty="0"/>
          </a:p>
          <a:p>
            <a:pPr marL="631190" lvl="2" indent="0">
              <a:buNone/>
            </a:pPr>
            <a:r>
              <a:rPr lang="zh-CN" altLang="zh-CN" dirty="0"/>
              <a:t>（</a:t>
            </a:r>
            <a:r>
              <a:rPr lang="en-US" altLang="zh-CN" dirty="0"/>
              <a:t>1</a:t>
            </a:r>
            <a:r>
              <a:rPr lang="zh-CN" altLang="zh-CN" dirty="0"/>
              <a:t>）</a:t>
            </a:r>
            <a:r>
              <a:rPr lang="en-US" altLang="zh-CN" dirty="0" err="1"/>
              <a:t>ArrayList</a:t>
            </a:r>
            <a:r>
              <a:rPr lang="en-US" altLang="zh-CN" dirty="0"/>
              <a:t>()</a:t>
            </a:r>
            <a:r>
              <a:rPr lang="zh-CN" altLang="en-US" dirty="0"/>
              <a:t>：</a:t>
            </a:r>
            <a:r>
              <a:rPr lang="zh-CN" altLang="zh-CN" dirty="0"/>
              <a:t>从</a:t>
            </a:r>
            <a:r>
              <a:rPr lang="en-US" altLang="zh-CN" dirty="0"/>
              <a:t>Java SE 8 </a:t>
            </a:r>
            <a:r>
              <a:rPr lang="zh-CN" altLang="zh-CN" dirty="0"/>
              <a:t>开始，</a:t>
            </a:r>
            <a:r>
              <a:rPr lang="en-US" altLang="zh-CN" dirty="0" err="1"/>
              <a:t>ArrayList</a:t>
            </a:r>
            <a:r>
              <a:rPr lang="en-US" altLang="zh-CN" dirty="0"/>
              <a:t>()</a:t>
            </a:r>
            <a:r>
              <a:rPr lang="zh-CN" altLang="zh-CN" dirty="0"/>
              <a:t>初始化时得到一个空数组，在第一次</a:t>
            </a:r>
            <a:r>
              <a:rPr lang="en-US" altLang="zh-CN" dirty="0"/>
              <a:t> add()</a:t>
            </a:r>
            <a:r>
              <a:rPr lang="zh-CN" altLang="zh-CN" dirty="0"/>
              <a:t>运算时将数组扩容为</a:t>
            </a:r>
            <a:r>
              <a:rPr lang="en-US" altLang="zh-CN" dirty="0"/>
              <a:t>10</a:t>
            </a:r>
            <a:r>
              <a:rPr lang="zh-CN" altLang="zh-CN" dirty="0"/>
              <a:t>。</a:t>
            </a:r>
            <a:endParaRPr lang="zh-CN" altLang="zh-CN" dirty="0"/>
          </a:p>
          <a:p>
            <a:pPr marL="631190" lvl="2" indent="0">
              <a:buNone/>
            </a:pPr>
            <a:r>
              <a:rPr lang="zh-CN" altLang="zh-CN" dirty="0"/>
              <a:t>（</a:t>
            </a:r>
            <a:r>
              <a:rPr lang="en-US" altLang="zh-CN" dirty="0"/>
              <a:t>2</a:t>
            </a:r>
            <a:r>
              <a:rPr lang="zh-CN" altLang="zh-CN" dirty="0"/>
              <a:t>）</a:t>
            </a:r>
            <a:r>
              <a:rPr lang="en-US" altLang="zh-CN" dirty="0" err="1"/>
              <a:t>ArrayList</a:t>
            </a:r>
            <a:r>
              <a:rPr lang="en-US" altLang="zh-CN" dirty="0"/>
              <a:t>(</a:t>
            </a:r>
            <a:r>
              <a:rPr lang="en-US" altLang="zh-CN" dirty="0" err="1"/>
              <a:t>int</a:t>
            </a:r>
            <a:r>
              <a:rPr lang="en-US" altLang="zh-CN" dirty="0"/>
              <a:t> </a:t>
            </a:r>
            <a:r>
              <a:rPr lang="en-US" altLang="zh-CN" dirty="0" err="1"/>
              <a:t>initialCapacity</a:t>
            </a:r>
            <a:r>
              <a:rPr lang="en-US" altLang="zh-CN" dirty="0"/>
              <a:t>)</a:t>
            </a:r>
            <a:r>
              <a:rPr lang="zh-CN" altLang="en-US" dirty="0"/>
              <a:t>：</a:t>
            </a:r>
            <a:r>
              <a:rPr lang="zh-CN" altLang="zh-CN" dirty="0"/>
              <a:t>创建</a:t>
            </a:r>
            <a:r>
              <a:rPr lang="en-US" altLang="zh-CN" dirty="0" err="1"/>
              <a:t>ArrayList</a:t>
            </a:r>
            <a:r>
              <a:rPr lang="en-US" altLang="zh-CN" dirty="0"/>
              <a:t> </a:t>
            </a:r>
            <a:r>
              <a:rPr lang="zh-CN" altLang="zh-CN" dirty="0"/>
              <a:t>对象，使用参数</a:t>
            </a:r>
            <a:r>
              <a:rPr lang="en-US" altLang="zh-CN" dirty="0" err="1"/>
              <a:t>initialCapacity</a:t>
            </a:r>
            <a:r>
              <a:rPr lang="zh-CN" altLang="zh-CN" dirty="0"/>
              <a:t>设置</a:t>
            </a:r>
            <a:r>
              <a:rPr lang="en-US" altLang="zh-CN" dirty="0"/>
              <a:t>Object[]</a:t>
            </a:r>
            <a:r>
              <a:rPr lang="zh-CN" altLang="zh-CN" dirty="0"/>
              <a:t>数组的长度。</a:t>
            </a:r>
            <a:endParaRPr lang="zh-CN" altLang="zh-CN" dirty="0"/>
          </a:p>
          <a:p>
            <a:pPr marL="631190" lvl="2" indent="0">
              <a:buNone/>
            </a:pPr>
            <a:r>
              <a:rPr lang="zh-CN" altLang="zh-CN" dirty="0"/>
              <a:t>（</a:t>
            </a:r>
            <a:r>
              <a:rPr lang="en-US" altLang="zh-CN" dirty="0"/>
              <a:t>3</a:t>
            </a:r>
            <a:r>
              <a:rPr lang="zh-CN" altLang="zh-CN" dirty="0"/>
              <a:t>）</a:t>
            </a:r>
            <a:r>
              <a:rPr lang="en-US" altLang="zh-CN" dirty="0" err="1"/>
              <a:t>ensureCapacity</a:t>
            </a:r>
            <a:r>
              <a:rPr lang="en-US" altLang="zh-CN" dirty="0"/>
              <a:t>():</a:t>
            </a:r>
            <a:r>
              <a:rPr lang="zh-CN" altLang="zh-CN" dirty="0"/>
              <a:t>如果要向</a:t>
            </a:r>
            <a:r>
              <a:rPr lang="en-US" altLang="zh-CN" dirty="0" err="1"/>
              <a:t>ArrayList</a:t>
            </a:r>
            <a:r>
              <a:rPr lang="zh-CN" altLang="zh-CN" dirty="0"/>
              <a:t>中添加大量元素，可使用此方法对</a:t>
            </a:r>
            <a:r>
              <a:rPr lang="en-US" altLang="zh-CN" dirty="0"/>
              <a:t>Object[]</a:t>
            </a:r>
            <a:r>
              <a:rPr lang="zh-CN" altLang="zh-CN" dirty="0"/>
              <a:t>数组进行指定的扩容。</a:t>
            </a:r>
            <a:endParaRPr lang="zh-CN" altLang="en-US" dirty="0"/>
          </a:p>
        </p:txBody>
      </p:sp>
      <p:sp>
        <p:nvSpPr>
          <p:cNvPr id="1048678" name="标题 2"/>
          <p:cNvSpPr>
            <a:spLocks noGrp="1"/>
          </p:cNvSpPr>
          <p:nvPr>
            <p:ph type="title"/>
          </p:nvPr>
        </p:nvSpPr>
        <p:spPr>
          <a:xfrm>
            <a:off x="1204913" y="393565"/>
            <a:ext cx="6482886" cy="381635"/>
          </a:xfrm>
        </p:spPr>
        <p:txBody>
          <a:bodyPr/>
          <a:p>
            <a:r>
              <a:rPr lang="en-US" altLang="zh-CN" dirty="0">
                <a:effectLst/>
              </a:rPr>
              <a:t>8.3.2  </a:t>
            </a:r>
            <a:r>
              <a:rPr lang="en-US" altLang="zh-CN" dirty="0" err="1">
                <a:effectLst/>
              </a:rPr>
              <a:t>ArrayList</a:t>
            </a:r>
            <a:endParaRPr lang="zh-CN" altLang="zh-CN" dirty="0">
              <a:effectLst/>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79" name="内容占位符 1"/>
          <p:cNvSpPr>
            <a:spLocks noGrp="1"/>
          </p:cNvSpPr>
          <p:nvPr>
            <p:ph idx="4294967295"/>
          </p:nvPr>
        </p:nvSpPr>
        <p:spPr>
          <a:xfrm>
            <a:off x="0" y="1481455"/>
            <a:ext cx="8229600" cy="2523490"/>
          </a:xfrm>
        </p:spPr>
        <p:txBody>
          <a:bodyPr>
            <a:normAutofit/>
          </a:bodyPr>
          <a:p>
            <a:pPr marL="109855" indent="0">
              <a:buNone/>
            </a:pPr>
            <a:r>
              <a:rPr lang="en-US" altLang="zh-CN" b="1" dirty="0"/>
              <a:t>2</a:t>
            </a:r>
            <a:r>
              <a:rPr lang="zh-CN" altLang="zh-CN" b="1" dirty="0"/>
              <a:t>．关于</a:t>
            </a:r>
            <a:r>
              <a:rPr lang="en-US" altLang="zh-CN" b="1" dirty="0"/>
              <a:t>remove()</a:t>
            </a:r>
            <a:r>
              <a:rPr lang="zh-CN" altLang="zh-CN" b="1" dirty="0"/>
              <a:t>方法</a:t>
            </a:r>
            <a:endParaRPr lang="zh-CN" altLang="zh-CN" b="1" dirty="0"/>
          </a:p>
          <a:p>
            <a:pPr lvl="1"/>
            <a:r>
              <a:rPr lang="en-US" altLang="zh-CN" dirty="0"/>
              <a:t>Collection</a:t>
            </a:r>
            <a:r>
              <a:rPr lang="zh-CN" altLang="zh-CN" dirty="0"/>
              <a:t>接口</a:t>
            </a:r>
            <a:r>
              <a:rPr lang="zh-CN" altLang="en-US" dirty="0"/>
              <a:t>中的</a:t>
            </a:r>
            <a:r>
              <a:rPr lang="en-US" altLang="zh-CN" dirty="0"/>
              <a:t>remove()</a:t>
            </a:r>
            <a:r>
              <a:rPr lang="zh-CN" altLang="zh-CN" dirty="0"/>
              <a:t>方法</a:t>
            </a:r>
            <a:endParaRPr lang="en-US" altLang="zh-CN" dirty="0"/>
          </a:p>
          <a:p>
            <a:pPr lvl="2"/>
            <a:r>
              <a:rPr lang="en-US" altLang="zh-CN" dirty="0" err="1"/>
              <a:t>boolean</a:t>
            </a:r>
            <a:r>
              <a:rPr lang="en-US" altLang="zh-CN" dirty="0"/>
              <a:t> </a:t>
            </a:r>
            <a:r>
              <a:rPr lang="en-US" altLang="zh-CN" b="1" dirty="0"/>
              <a:t>remove</a:t>
            </a:r>
            <a:r>
              <a:rPr lang="en-US" altLang="zh-CN" dirty="0"/>
              <a:t>(Object </a:t>
            </a:r>
            <a:r>
              <a:rPr lang="en-US" altLang="zh-CN" dirty="0" err="1"/>
              <a:t>obj</a:t>
            </a:r>
            <a:r>
              <a:rPr lang="en-US" altLang="zh-CN" dirty="0"/>
              <a:t>)</a:t>
            </a:r>
            <a:endParaRPr lang="en-US" altLang="zh-CN" dirty="0"/>
          </a:p>
          <a:p>
            <a:pPr lvl="2"/>
            <a:r>
              <a:rPr lang="en-US" altLang="zh-CN" dirty="0" err="1"/>
              <a:t>boolean</a:t>
            </a:r>
            <a:r>
              <a:rPr lang="en-US" altLang="zh-CN" dirty="0"/>
              <a:t> </a:t>
            </a:r>
            <a:r>
              <a:rPr lang="en-US" altLang="zh-CN" b="1" dirty="0" err="1"/>
              <a:t>removeAll</a:t>
            </a:r>
            <a:r>
              <a:rPr lang="en-US" altLang="zh-CN" dirty="0"/>
              <a:t>(Collection c)</a:t>
            </a:r>
            <a:r>
              <a:rPr lang="zh-CN" altLang="zh-CN" dirty="0"/>
              <a:t>。</a:t>
            </a:r>
            <a:endParaRPr lang="en-US" altLang="zh-CN" dirty="0"/>
          </a:p>
          <a:p>
            <a:pPr lvl="1"/>
            <a:r>
              <a:rPr lang="en-US" altLang="zh-CN" dirty="0"/>
              <a:t>List</a:t>
            </a:r>
            <a:r>
              <a:rPr lang="zh-CN" altLang="zh-CN" dirty="0"/>
              <a:t>中声明了一个按位置索引删除的</a:t>
            </a:r>
            <a:r>
              <a:rPr lang="en-US" altLang="zh-CN" dirty="0"/>
              <a:t>remove()</a:t>
            </a:r>
            <a:r>
              <a:rPr lang="zh-CN" altLang="zh-CN" dirty="0"/>
              <a:t>方法</a:t>
            </a:r>
            <a:endParaRPr lang="en-US" altLang="zh-CN" dirty="0"/>
          </a:p>
          <a:p>
            <a:pPr lvl="2"/>
            <a:r>
              <a:rPr lang="en-US" altLang="zh-CN" dirty="0"/>
              <a:t>Object </a:t>
            </a:r>
            <a:r>
              <a:rPr lang="en-US" altLang="zh-CN" b="1" dirty="0"/>
              <a:t>remove</a:t>
            </a:r>
            <a:r>
              <a:rPr lang="en-US" altLang="zh-CN" dirty="0"/>
              <a:t>(</a:t>
            </a:r>
            <a:r>
              <a:rPr lang="en-US" altLang="zh-CN" dirty="0" err="1"/>
              <a:t>int</a:t>
            </a:r>
            <a:r>
              <a:rPr lang="en-US" altLang="zh-CN" dirty="0"/>
              <a:t> index)</a:t>
            </a:r>
            <a:r>
              <a:rPr lang="zh-CN" altLang="zh-CN" dirty="0"/>
              <a:t>。</a:t>
            </a:r>
            <a:endParaRPr lang="zh-CN" altLang="zh-CN" dirty="0"/>
          </a:p>
        </p:txBody>
      </p:sp>
      <p:sp>
        <p:nvSpPr>
          <p:cNvPr id="1048680" name="标题 2"/>
          <p:cNvSpPr>
            <a:spLocks noGrp="1"/>
          </p:cNvSpPr>
          <p:nvPr>
            <p:ph type="title"/>
          </p:nvPr>
        </p:nvSpPr>
        <p:spPr>
          <a:xfrm>
            <a:off x="1204913" y="393565"/>
            <a:ext cx="6482886" cy="381635"/>
          </a:xfrm>
        </p:spPr>
        <p:txBody>
          <a:bodyPr/>
          <a:p>
            <a:r>
              <a:rPr lang="en-US" altLang="zh-CN" dirty="0">
                <a:effectLst/>
              </a:rPr>
              <a:t>8.3.2  </a:t>
            </a:r>
            <a:r>
              <a:rPr lang="en-US" altLang="zh-CN" dirty="0" err="1">
                <a:effectLst/>
              </a:rPr>
              <a:t>ArrayList</a:t>
            </a:r>
            <a:endParaRPr lang="zh-CN" altLang="en-US" dirty="0"/>
          </a:p>
        </p:txBody>
      </p:sp>
      <p:pic>
        <p:nvPicPr>
          <p:cNvPr id="2097163" name="Picture 2"/>
          <p:cNvPicPr>
            <a:picLocks noChangeAspect="1" noChangeArrowheads="1"/>
          </p:cNvPicPr>
          <p:nvPr/>
        </p:nvPicPr>
        <p:blipFill>
          <a:blip r:embed="rId1"/>
          <a:srcRect/>
          <a:stretch>
            <a:fillRect/>
          </a:stretch>
        </p:blipFill>
        <p:spPr bwMode="auto">
          <a:xfrm>
            <a:off x="467544" y="3933056"/>
            <a:ext cx="1853499" cy="2031628"/>
          </a:xfrm>
          <a:prstGeom prst="rect">
            <a:avLst/>
          </a:prstGeom>
          <a:noFill/>
          <a:ln>
            <a:noFill/>
          </a:ln>
        </p:spPr>
      </p:pic>
      <p:sp>
        <p:nvSpPr>
          <p:cNvPr id="1048681" name="矩形 3"/>
          <p:cNvSpPr/>
          <p:nvPr/>
        </p:nvSpPr>
        <p:spPr>
          <a:xfrm>
            <a:off x="2627784" y="3933056"/>
            <a:ext cx="5904656" cy="2245360"/>
          </a:xfrm>
          <a:prstGeom prst="rect">
            <a:avLst/>
          </a:prstGeom>
        </p:spPr>
        <p:txBody>
          <a:bodyPr wrap="square">
            <a:spAutoFit/>
          </a:bodyPr>
          <a:p>
            <a:pPr marL="285750" indent="-285750">
              <a:buFont typeface="Arial" panose="020B0604020202020204" pitchFamily="34" charset="0"/>
              <a:buChar char="•"/>
            </a:pPr>
            <a:r>
              <a:rPr lang="zh-CN" altLang="zh-CN" sz="2000" dirty="0"/>
              <a:t>使用迭代器循环迭代的过程中，是不能用这些</a:t>
            </a:r>
            <a:r>
              <a:rPr lang="en-US" altLang="zh-CN" sz="2000" dirty="0"/>
              <a:t>remove()</a:t>
            </a:r>
            <a:r>
              <a:rPr lang="zh-CN" altLang="zh-CN" sz="2000" dirty="0"/>
              <a:t>方法删除集合元素的，因为</a:t>
            </a:r>
            <a:r>
              <a:rPr lang="en-US" altLang="zh-CN" sz="2000" dirty="0"/>
              <a:t>Collection</a:t>
            </a:r>
            <a:r>
              <a:rPr lang="zh-CN" altLang="zh-CN" sz="2000" dirty="0"/>
              <a:t>和</a:t>
            </a:r>
            <a:r>
              <a:rPr lang="en-US" altLang="zh-CN" sz="2000" dirty="0"/>
              <a:t>List</a:t>
            </a:r>
            <a:r>
              <a:rPr lang="zh-CN" altLang="zh-CN" sz="2000" dirty="0"/>
              <a:t>中定义的</a:t>
            </a:r>
            <a:r>
              <a:rPr lang="en-US" altLang="zh-CN" sz="2000" dirty="0"/>
              <a:t>remove()</a:t>
            </a:r>
            <a:r>
              <a:rPr lang="zh-CN" altLang="zh-CN" sz="2000" dirty="0"/>
              <a:t>方法对迭代器的修改，与迭代器本身的管理不能同步，从而会引发</a:t>
            </a:r>
            <a:r>
              <a:rPr lang="en-US" altLang="zh-CN" sz="2000" dirty="0" err="1"/>
              <a:t>ConcurrentModificationException</a:t>
            </a:r>
            <a:r>
              <a:rPr lang="zh-CN" altLang="zh-CN" sz="2000" dirty="0"/>
              <a:t>异常。</a:t>
            </a:r>
            <a:endParaRPr lang="en-US" altLang="zh-CN" sz="2000" dirty="0"/>
          </a:p>
          <a:p>
            <a:pPr marL="285750" indent="-285750">
              <a:buFont typeface="Arial" panose="020B0604020202020204" pitchFamily="34" charset="0"/>
              <a:buChar char="•"/>
            </a:pPr>
            <a:r>
              <a:rPr lang="zh-CN" altLang="en-US" sz="2000" dirty="0">
                <a:solidFill>
                  <a:srgbClr val="C00000"/>
                </a:solidFill>
              </a:rPr>
              <a:t>正确做法</a:t>
            </a:r>
            <a:r>
              <a:rPr lang="zh-CN" altLang="en-US" sz="2000" dirty="0"/>
              <a:t>：</a:t>
            </a:r>
            <a:r>
              <a:rPr lang="zh-CN" altLang="zh-CN" sz="2000" dirty="0"/>
              <a:t>使用迭代器</a:t>
            </a:r>
            <a:r>
              <a:rPr lang="en-US" altLang="zh-CN" sz="2000" dirty="0"/>
              <a:t>Iterator</a:t>
            </a:r>
            <a:r>
              <a:rPr lang="zh-CN" altLang="zh-CN" sz="2000" dirty="0"/>
              <a:t>自身的</a:t>
            </a:r>
            <a:r>
              <a:rPr lang="en-US" altLang="zh-CN" sz="2000" dirty="0"/>
              <a:t>remove()</a:t>
            </a:r>
            <a:r>
              <a:rPr lang="zh-CN" altLang="zh-CN" sz="2000" dirty="0"/>
              <a:t>方法则可以正常地完成删除操作</a:t>
            </a:r>
            <a:r>
              <a:rPr lang="zh-CN" altLang="en-US" sz="2000" dirty="0"/>
              <a:t>！</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3"/>
                                        </p:tgtEl>
                                        <p:attrNameLst>
                                          <p:attrName>style.visibility</p:attrName>
                                        </p:attrNameLst>
                                      </p:cBhvr>
                                      <p:to>
                                        <p:strVal val="visible"/>
                                      </p:to>
                                    </p:set>
                                    <p:anim calcmode="lin" valueType="num">
                                      <p:cBhvr additive="base">
                                        <p:cTn id="7" dur="500" fill="hold"/>
                                        <p:tgtEl>
                                          <p:spTgt spid="2097163"/>
                                        </p:tgtEl>
                                        <p:attrNameLst>
                                          <p:attrName>ppt_x</p:attrName>
                                        </p:attrNameLst>
                                      </p:cBhvr>
                                      <p:tavLst>
                                        <p:tav tm="0">
                                          <p:val>
                                            <p:strVal val="#ppt_x"/>
                                          </p:val>
                                        </p:tav>
                                        <p:tav tm="100000">
                                          <p:val>
                                            <p:strVal val="#ppt_x"/>
                                          </p:val>
                                        </p:tav>
                                      </p:tavLst>
                                    </p:anim>
                                    <p:anim calcmode="lin" valueType="num">
                                      <p:cBhvr additive="base">
                                        <p:cTn id="8" dur="500" fill="hold"/>
                                        <p:tgtEl>
                                          <p:spTgt spid="20971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48681"/>
                                        </p:tgtEl>
                                        <p:attrNameLst>
                                          <p:attrName>style.visibility</p:attrName>
                                        </p:attrNameLst>
                                      </p:cBhvr>
                                      <p:to>
                                        <p:strVal val="visible"/>
                                      </p:to>
                                    </p:set>
                                    <p:anim calcmode="lin" valueType="num">
                                      <p:cBhvr additive="base">
                                        <p:cTn id="13" dur="500" fill="hold"/>
                                        <p:tgtEl>
                                          <p:spTgt spid="1048681"/>
                                        </p:tgtEl>
                                        <p:attrNameLst>
                                          <p:attrName>ppt_x</p:attrName>
                                        </p:attrNameLst>
                                      </p:cBhvr>
                                      <p:tavLst>
                                        <p:tav tm="0">
                                          <p:val>
                                            <p:strVal val="1+#ppt_w/2"/>
                                          </p:val>
                                        </p:tav>
                                        <p:tav tm="100000">
                                          <p:val>
                                            <p:strVal val="#ppt_x"/>
                                          </p:val>
                                        </p:tav>
                                      </p:tavLst>
                                    </p:anim>
                                    <p:anim calcmode="lin" valueType="num">
                                      <p:cBhvr additive="base">
                                        <p:cTn id="14" dur="500" fill="hold"/>
                                        <p:tgtEl>
                                          <p:spTgt spid="10486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682" name="内容占位符 1"/>
          <p:cNvSpPr>
            <a:spLocks noGrp="1"/>
          </p:cNvSpPr>
          <p:nvPr>
            <p:ph idx="4294967295"/>
          </p:nvPr>
        </p:nvSpPr>
        <p:spPr>
          <a:xfrm>
            <a:off x="0" y="1481455"/>
            <a:ext cx="8229600" cy="4525645"/>
          </a:xfrm>
        </p:spPr>
        <p:txBody>
          <a:bodyPr/>
          <a:p>
            <a:r>
              <a:rPr lang="zh-CN" altLang="zh-CN" dirty="0"/>
              <a:t>链表</a:t>
            </a:r>
            <a:r>
              <a:rPr lang="zh-CN" altLang="en-US" dirty="0"/>
              <a:t>：</a:t>
            </a:r>
            <a:r>
              <a:rPr lang="zh-CN" altLang="zh-CN" dirty="0"/>
              <a:t>采用“按需分配”的原则为每个对象分配独立的存储空间（称为结点），并在每个结点中存放序列中下一个结点的引用。</a:t>
            </a:r>
            <a:endParaRPr lang="en-US" altLang="zh-CN" dirty="0"/>
          </a:p>
          <a:p>
            <a:r>
              <a:rPr lang="en-US" altLang="zh-CN" dirty="0"/>
              <a:t>Java</a:t>
            </a:r>
            <a:r>
              <a:rPr lang="zh-CN" altLang="zh-CN" dirty="0"/>
              <a:t>中的链表是双链表，每个结点还存放它前面结点的引用</a:t>
            </a:r>
            <a:r>
              <a:rPr lang="zh-CN" altLang="en-US" dirty="0"/>
              <a:t>。</a:t>
            </a:r>
            <a:endParaRPr lang="zh-CN" altLang="en-US" dirty="0"/>
          </a:p>
        </p:txBody>
      </p:sp>
      <p:sp>
        <p:nvSpPr>
          <p:cNvPr id="1048683" name="标题 2"/>
          <p:cNvSpPr>
            <a:spLocks noGrp="1"/>
          </p:cNvSpPr>
          <p:nvPr>
            <p:ph type="title"/>
          </p:nvPr>
        </p:nvSpPr>
        <p:spPr/>
        <p:txBody>
          <a:bodyPr>
            <a:normAutofit fontScale="90000"/>
          </a:bodyPr>
          <a:p>
            <a:r>
              <a:rPr lang="en-US" altLang="zh-CN" dirty="0">
                <a:effectLst/>
              </a:rPr>
              <a:t>8.3.3  LinkedList</a:t>
            </a:r>
            <a:endParaRPr lang="zh-CN" altLang="en-US" dirty="0"/>
          </a:p>
        </p:txBody>
      </p:sp>
      <p:pic>
        <p:nvPicPr>
          <p:cNvPr id="2097164" name="图片 3"/>
          <p:cNvPicPr/>
          <p:nvPr/>
        </p:nvPicPr>
        <p:blipFill>
          <a:blip r:embed="rId1"/>
          <a:srcRect/>
          <a:stretch>
            <a:fillRect/>
          </a:stretch>
        </p:blipFill>
        <p:spPr bwMode="auto">
          <a:xfrm>
            <a:off x="1115616" y="3933056"/>
            <a:ext cx="6552728" cy="1008112"/>
          </a:xfrm>
          <a:prstGeom prst="rect">
            <a:avLst/>
          </a:prstGeom>
          <a:noFill/>
          <a:ln>
            <a:noFill/>
          </a:ln>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684" name="内容占位符 1"/>
          <p:cNvSpPr>
            <a:spLocks noGrp="1"/>
          </p:cNvSpPr>
          <p:nvPr>
            <p:ph idx="4294967295"/>
          </p:nvPr>
        </p:nvSpPr>
        <p:spPr>
          <a:xfrm>
            <a:off x="0" y="2277110"/>
            <a:ext cx="8229600" cy="3514090"/>
          </a:xfrm>
        </p:spPr>
        <p:txBody>
          <a:bodyPr/>
          <a:p>
            <a:pPr marL="393065" lvl="1" indent="0">
              <a:buNone/>
            </a:pPr>
            <a:r>
              <a:rPr lang="zh-CN" altLang="zh-CN" dirty="0"/>
              <a:t>（</a:t>
            </a:r>
            <a:r>
              <a:rPr lang="en-US" altLang="zh-CN" dirty="0"/>
              <a:t>1</a:t>
            </a:r>
            <a:r>
              <a:rPr lang="zh-CN" altLang="zh-CN" dirty="0"/>
              <a:t>）如果经常要存取</a:t>
            </a:r>
            <a:r>
              <a:rPr lang="en-US" altLang="zh-CN" dirty="0"/>
              <a:t>List</a:t>
            </a:r>
            <a:r>
              <a:rPr lang="zh-CN" altLang="zh-CN" dirty="0"/>
              <a:t>集合中的元素，那么使用</a:t>
            </a:r>
            <a:r>
              <a:rPr lang="en-US" altLang="zh-CN" dirty="0" err="1"/>
              <a:t>ArrayList</a:t>
            </a:r>
            <a:r>
              <a:rPr lang="zh-CN" altLang="zh-CN" dirty="0"/>
              <a:t>采用随机访问的形式（</a:t>
            </a:r>
            <a:r>
              <a:rPr lang="en-US" altLang="zh-CN" dirty="0"/>
              <a:t>get(index)</a:t>
            </a:r>
            <a:r>
              <a:rPr lang="zh-CN" altLang="zh-CN" dirty="0"/>
              <a:t>，</a:t>
            </a:r>
            <a:r>
              <a:rPr lang="en-US" altLang="zh-CN" dirty="0"/>
              <a:t>set(index ,Object element)</a:t>
            </a:r>
            <a:r>
              <a:rPr lang="zh-CN" altLang="zh-CN" dirty="0"/>
              <a:t>）性能更好。</a:t>
            </a:r>
            <a:endParaRPr lang="zh-CN" altLang="zh-CN" dirty="0"/>
          </a:p>
          <a:p>
            <a:pPr marL="393065" lvl="1" indent="0">
              <a:buNone/>
            </a:pPr>
            <a:r>
              <a:rPr lang="zh-CN" altLang="zh-CN" dirty="0"/>
              <a:t>（</a:t>
            </a:r>
            <a:r>
              <a:rPr lang="en-US" altLang="zh-CN" dirty="0"/>
              <a:t>2</a:t>
            </a:r>
            <a:r>
              <a:rPr lang="zh-CN" altLang="zh-CN" dirty="0"/>
              <a:t>）如果要经常执行插入、删除操作，或者改变</a:t>
            </a:r>
            <a:r>
              <a:rPr lang="en-US" altLang="zh-CN" dirty="0"/>
              <a:t>List</a:t>
            </a:r>
            <a:r>
              <a:rPr lang="zh-CN" altLang="zh-CN" dirty="0"/>
              <a:t>集合的大小，则应该使用</a:t>
            </a:r>
            <a:r>
              <a:rPr lang="en-US" altLang="zh-CN" dirty="0" err="1"/>
              <a:t>LinkedList</a:t>
            </a:r>
            <a:r>
              <a:rPr lang="zh-CN" altLang="zh-CN" dirty="0"/>
              <a:t>。</a:t>
            </a:r>
            <a:endParaRPr lang="zh-CN" altLang="en-US" dirty="0"/>
          </a:p>
        </p:txBody>
      </p:sp>
      <p:sp>
        <p:nvSpPr>
          <p:cNvPr id="1048685" name="标题 2"/>
          <p:cNvSpPr>
            <a:spLocks noGrp="1"/>
          </p:cNvSpPr>
          <p:nvPr>
            <p:ph type="title"/>
          </p:nvPr>
        </p:nvSpPr>
        <p:spPr>
          <a:xfrm>
            <a:off x="1204913" y="393565"/>
            <a:ext cx="6482886" cy="381635"/>
          </a:xfrm>
        </p:spPr>
        <p:txBody>
          <a:bodyPr/>
          <a:p>
            <a:r>
              <a:rPr lang="en-US" altLang="zh-CN" dirty="0">
                <a:effectLst/>
              </a:rPr>
              <a:t>8.3.3  LinkedList</a:t>
            </a:r>
            <a:endParaRPr lang="zh-CN" altLang="en-US" dirty="0"/>
          </a:p>
        </p:txBody>
      </p:sp>
      <p:sp>
        <p:nvSpPr>
          <p:cNvPr id="1048686" name="矩形 3"/>
          <p:cNvSpPr/>
          <p:nvPr/>
        </p:nvSpPr>
        <p:spPr>
          <a:xfrm>
            <a:off x="683568" y="1492460"/>
            <a:ext cx="5325745" cy="521970"/>
          </a:xfrm>
          <a:prstGeom prst="rect">
            <a:avLst/>
          </a:prstGeom>
        </p:spPr>
        <p:txBody>
          <a:bodyPr wrap="none">
            <a:spAutoFit/>
          </a:bodyPr>
          <a:p>
            <a:r>
              <a:rPr lang="zh-CN" altLang="en-US" sz="2800" dirty="0"/>
              <a:t>选择</a:t>
            </a:r>
            <a:r>
              <a:rPr lang="en-US" altLang="zh-CN" sz="2800" dirty="0" err="1"/>
              <a:t>ArrayList</a:t>
            </a:r>
            <a:r>
              <a:rPr lang="zh-CN" altLang="zh-CN" sz="2800" dirty="0"/>
              <a:t>还是</a:t>
            </a:r>
            <a:r>
              <a:rPr lang="en-US" altLang="zh-CN" sz="2800" dirty="0" err="1"/>
              <a:t>LinkedList</a:t>
            </a:r>
            <a:r>
              <a:rPr lang="zh-CN" altLang="en-US" sz="2800" dirty="0"/>
              <a:t>？？</a:t>
            </a:r>
            <a:endParaRPr lang="zh-CN" altLang="zh-CN" sz="2800" dirty="0"/>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687" name="内容占位符 1"/>
          <p:cNvSpPr>
            <a:spLocks noGrp="1"/>
          </p:cNvSpPr>
          <p:nvPr>
            <p:ph idx="4294967295"/>
          </p:nvPr>
        </p:nvSpPr>
        <p:spPr>
          <a:xfrm>
            <a:off x="0" y="1481455"/>
            <a:ext cx="8229600" cy="4525645"/>
          </a:xfrm>
        </p:spPr>
        <p:txBody>
          <a:bodyPr/>
          <a:p>
            <a:r>
              <a:rPr lang="en-US" altLang="zh-CN" dirty="0"/>
              <a:t>Set</a:t>
            </a:r>
            <a:r>
              <a:rPr lang="zh-CN" altLang="zh-CN" dirty="0"/>
              <a:t>按照无序、不允许重复的方式存放对象</a:t>
            </a:r>
            <a:endParaRPr lang="en-US" altLang="zh-CN" dirty="0"/>
          </a:p>
          <a:p>
            <a:r>
              <a:rPr lang="zh-CN" altLang="zh-CN" dirty="0"/>
              <a:t>实现类</a:t>
            </a:r>
            <a:endParaRPr lang="en-US" altLang="zh-CN" dirty="0"/>
          </a:p>
          <a:p>
            <a:pPr lvl="1"/>
            <a:r>
              <a:rPr lang="en-US" altLang="zh-CN" dirty="0" err="1"/>
              <a:t>HashSet</a:t>
            </a:r>
            <a:r>
              <a:rPr lang="zh-CN" altLang="en-US" dirty="0"/>
              <a:t>：</a:t>
            </a:r>
            <a:r>
              <a:rPr lang="zh-CN" altLang="zh-CN" dirty="0"/>
              <a:t>基于散列结构</a:t>
            </a:r>
            <a:endParaRPr lang="en-US" altLang="zh-CN" dirty="0"/>
          </a:p>
          <a:p>
            <a:pPr lvl="1"/>
            <a:r>
              <a:rPr lang="en-US" altLang="zh-CN" dirty="0" err="1"/>
              <a:t>TreeSet</a:t>
            </a:r>
            <a:r>
              <a:rPr lang="zh-CN" altLang="en-US" dirty="0"/>
              <a:t>：基于</a:t>
            </a:r>
            <a:r>
              <a:rPr lang="zh-CN" altLang="zh-CN" dirty="0"/>
              <a:t>查找树结构</a:t>
            </a:r>
            <a:endParaRPr lang="zh-CN" altLang="en-US" dirty="0"/>
          </a:p>
        </p:txBody>
      </p:sp>
      <p:sp>
        <p:nvSpPr>
          <p:cNvPr id="1048688" name="标题 2"/>
          <p:cNvSpPr>
            <a:spLocks noGrp="1"/>
          </p:cNvSpPr>
          <p:nvPr>
            <p:ph type="title"/>
          </p:nvPr>
        </p:nvSpPr>
        <p:spPr/>
        <p:txBody>
          <a:bodyPr>
            <a:normAutofit fontScale="90000"/>
          </a:bodyPr>
          <a:p>
            <a:r>
              <a:rPr lang="en-US" altLang="zh-CN" dirty="0">
                <a:effectLst/>
              </a:rPr>
              <a:t>8.4  Set</a:t>
            </a:r>
            <a:r>
              <a:rPr lang="zh-CN" altLang="zh-CN" dirty="0">
                <a:effectLst/>
              </a:rPr>
              <a:t>及其实现类</a:t>
            </a:r>
            <a:endParaRPr lang="zh-CN" altLang="en-US" dirty="0"/>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689" name="内容占位符 1"/>
          <p:cNvSpPr>
            <a:spLocks noGrp="1"/>
          </p:cNvSpPr>
          <p:nvPr>
            <p:ph idx="4294967295"/>
          </p:nvPr>
        </p:nvSpPr>
        <p:spPr>
          <a:xfrm>
            <a:off x="0" y="1481455"/>
            <a:ext cx="8229600" cy="4525645"/>
          </a:xfrm>
        </p:spPr>
        <p:txBody>
          <a:bodyPr>
            <a:normAutofit/>
          </a:bodyPr>
          <a:p>
            <a:r>
              <a:rPr lang="en-US" altLang="zh-CN" dirty="0"/>
              <a:t>Set</a:t>
            </a:r>
            <a:r>
              <a:rPr lang="zh-CN" altLang="zh-CN" dirty="0"/>
              <a:t>接口继承自</a:t>
            </a:r>
            <a:r>
              <a:rPr lang="en-US" altLang="zh-CN" dirty="0"/>
              <a:t>Collection </a:t>
            </a:r>
            <a:r>
              <a:rPr lang="zh-CN" altLang="zh-CN" dirty="0"/>
              <a:t>接口，它没有引入新方法，所以</a:t>
            </a:r>
            <a:r>
              <a:rPr lang="en-US" altLang="zh-CN" dirty="0"/>
              <a:t>Set</a:t>
            </a:r>
            <a:r>
              <a:rPr lang="zh-CN" altLang="zh-CN" dirty="0"/>
              <a:t>就是一个</a:t>
            </a:r>
            <a:r>
              <a:rPr lang="en-US" altLang="zh-CN" dirty="0"/>
              <a:t>Collection</a:t>
            </a:r>
            <a:r>
              <a:rPr lang="zh-CN" altLang="zh-CN" dirty="0"/>
              <a:t>，只是行为方式不同。</a:t>
            </a:r>
            <a:endParaRPr lang="zh-CN" altLang="zh-CN" dirty="0"/>
          </a:p>
          <a:p>
            <a:r>
              <a:rPr lang="en-US" altLang="zh-CN" dirty="0"/>
              <a:t>Set</a:t>
            </a:r>
            <a:r>
              <a:rPr lang="zh-CN" altLang="zh-CN" dirty="0"/>
              <a:t>不允许集合中存在重复项，如果试图将两个相同的元素加入同一个集合，则添加无效，</a:t>
            </a:r>
            <a:r>
              <a:rPr lang="en-US" altLang="zh-CN" dirty="0"/>
              <a:t>add()</a:t>
            </a:r>
            <a:r>
              <a:rPr lang="zh-CN" altLang="zh-CN" dirty="0"/>
              <a:t>方法返回</a:t>
            </a:r>
            <a:r>
              <a:rPr lang="en-US" altLang="zh-CN" dirty="0"/>
              <a:t>false</a:t>
            </a:r>
            <a:r>
              <a:rPr lang="zh-CN" altLang="zh-CN" dirty="0"/>
              <a:t>。</a:t>
            </a:r>
            <a:endParaRPr lang="zh-CN" altLang="zh-CN" dirty="0"/>
          </a:p>
        </p:txBody>
      </p:sp>
      <p:sp>
        <p:nvSpPr>
          <p:cNvPr id="1048690" name="标题 2"/>
          <p:cNvSpPr>
            <a:spLocks noGrp="1"/>
          </p:cNvSpPr>
          <p:nvPr>
            <p:ph type="title"/>
          </p:nvPr>
        </p:nvSpPr>
        <p:spPr/>
        <p:txBody>
          <a:bodyPr>
            <a:normAutofit fontScale="90000"/>
          </a:bodyPr>
          <a:p>
            <a:r>
              <a:rPr lang="en-US" altLang="zh-CN" dirty="0">
                <a:effectLst/>
              </a:rPr>
              <a:t>8.4.1  Set</a:t>
            </a:r>
            <a:r>
              <a:rPr lang="zh-CN" altLang="zh-CN" dirty="0">
                <a:effectLst/>
              </a:rPr>
              <a:t>接口</a:t>
            </a:r>
            <a:endParaRPr lang="zh-CN" altLang="en-US" dirty="0"/>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691" name="内容占位符 1"/>
          <p:cNvSpPr>
            <a:spLocks noGrp="1"/>
          </p:cNvSpPr>
          <p:nvPr>
            <p:ph idx="4294967295"/>
          </p:nvPr>
        </p:nvSpPr>
        <p:spPr>
          <a:xfrm>
            <a:off x="0" y="1481455"/>
            <a:ext cx="8229600" cy="2955925"/>
          </a:xfrm>
        </p:spPr>
        <p:txBody>
          <a:bodyPr>
            <a:normAutofit/>
          </a:bodyPr>
          <a:p>
            <a:r>
              <a:rPr lang="en-US" altLang="zh-CN" dirty="0"/>
              <a:t>Set</a:t>
            </a:r>
            <a:r>
              <a:rPr lang="zh-CN" altLang="zh-CN" dirty="0"/>
              <a:t>的实现类依赖添加对象的</a:t>
            </a:r>
            <a:r>
              <a:rPr lang="en-US" altLang="zh-CN" dirty="0"/>
              <a:t>equals()</a:t>
            </a:r>
            <a:r>
              <a:rPr lang="zh-CN" altLang="zh-CN" dirty="0"/>
              <a:t>方法检查对象的唯一性</a:t>
            </a:r>
            <a:endParaRPr lang="en-US" altLang="zh-CN" dirty="0"/>
          </a:p>
          <a:p>
            <a:pPr lvl="1"/>
            <a:r>
              <a:rPr lang="zh-CN" altLang="zh-CN" dirty="0"/>
              <a:t>只要两个对象使用</a:t>
            </a:r>
            <a:r>
              <a:rPr lang="en-US" altLang="zh-CN" dirty="0"/>
              <a:t>equals()</a:t>
            </a:r>
            <a:r>
              <a:rPr lang="zh-CN" altLang="zh-CN" dirty="0"/>
              <a:t>方法比较的结果为</a:t>
            </a:r>
            <a:r>
              <a:rPr lang="en-US" altLang="zh-CN" dirty="0"/>
              <a:t>true</a:t>
            </a:r>
            <a:r>
              <a:rPr lang="zh-CN" altLang="zh-CN" dirty="0"/>
              <a:t>，</a:t>
            </a:r>
            <a:r>
              <a:rPr lang="en-US" altLang="zh-CN" dirty="0"/>
              <a:t>Set</a:t>
            </a:r>
            <a:r>
              <a:rPr lang="zh-CN" altLang="zh-CN" dirty="0"/>
              <a:t>就会拒绝后一个对象的加入（哪怕它们实际上是不同的对象）；</a:t>
            </a:r>
            <a:endParaRPr lang="en-US" altLang="zh-CN" dirty="0"/>
          </a:p>
          <a:p>
            <a:pPr lvl="1"/>
            <a:r>
              <a:rPr lang="zh-CN" altLang="zh-CN" dirty="0"/>
              <a:t>只要两个对象使用</a:t>
            </a:r>
            <a:r>
              <a:rPr lang="en-US" altLang="zh-CN" dirty="0"/>
              <a:t>equals()</a:t>
            </a:r>
            <a:r>
              <a:rPr lang="zh-CN" altLang="zh-CN" dirty="0"/>
              <a:t>方法比较的结果为</a:t>
            </a:r>
            <a:r>
              <a:rPr lang="en-US" altLang="zh-CN" dirty="0"/>
              <a:t>false</a:t>
            </a:r>
            <a:r>
              <a:rPr lang="zh-CN" altLang="zh-CN" dirty="0"/>
              <a:t>，</a:t>
            </a:r>
            <a:r>
              <a:rPr lang="en-US" altLang="zh-CN" dirty="0"/>
              <a:t>Set</a:t>
            </a:r>
            <a:r>
              <a:rPr lang="zh-CN" altLang="zh-CN" dirty="0"/>
              <a:t>就会接纳后一个对象（哪怕它们实际上是相同的对象）。</a:t>
            </a:r>
            <a:endParaRPr lang="en-US" altLang="zh-CN" dirty="0"/>
          </a:p>
        </p:txBody>
      </p:sp>
      <p:sp>
        <p:nvSpPr>
          <p:cNvPr id="1048692" name="标题 2"/>
          <p:cNvSpPr>
            <a:spLocks noGrp="1"/>
          </p:cNvSpPr>
          <p:nvPr>
            <p:ph type="title"/>
          </p:nvPr>
        </p:nvSpPr>
        <p:spPr/>
        <p:txBody>
          <a:bodyPr>
            <a:normAutofit fontScale="90000"/>
          </a:bodyPr>
          <a:p>
            <a:r>
              <a:rPr lang="en-US" altLang="zh-CN" dirty="0">
                <a:effectLst/>
              </a:rPr>
              <a:t>8.4.1  Set</a:t>
            </a:r>
            <a:r>
              <a:rPr lang="zh-CN" altLang="zh-CN" dirty="0">
                <a:effectLst/>
              </a:rPr>
              <a:t>接口</a:t>
            </a:r>
            <a:endParaRPr lang="zh-CN" altLang="en-US" dirty="0"/>
          </a:p>
        </p:txBody>
      </p:sp>
      <p:sp>
        <p:nvSpPr>
          <p:cNvPr id="1048693" name="矩形 3"/>
          <p:cNvSpPr/>
          <p:nvPr/>
        </p:nvSpPr>
        <p:spPr>
          <a:xfrm>
            <a:off x="2411760" y="4509120"/>
            <a:ext cx="5832648" cy="829945"/>
          </a:xfrm>
          <a:prstGeom prst="rect">
            <a:avLst/>
          </a:prstGeom>
        </p:spPr>
        <p:txBody>
          <a:bodyPr wrap="square">
            <a:spAutoFit/>
          </a:bodyPr>
          <a:p>
            <a:pPr marL="342900" indent="-342900">
              <a:buFont typeface="Arial" panose="020B0604020202020204" pitchFamily="34" charset="0"/>
              <a:buChar char="•"/>
            </a:pPr>
            <a:r>
              <a:rPr lang="zh-CN" altLang="zh-CN" sz="2400" dirty="0">
                <a:solidFill>
                  <a:srgbClr val="C00000"/>
                </a:solidFill>
              </a:rPr>
              <a:t>使用</a:t>
            </a:r>
            <a:r>
              <a:rPr lang="en-US" altLang="zh-CN" sz="2400" dirty="0">
                <a:solidFill>
                  <a:srgbClr val="C00000"/>
                </a:solidFill>
              </a:rPr>
              <a:t>Set</a:t>
            </a:r>
            <a:r>
              <a:rPr lang="zh-CN" altLang="zh-CN" sz="2400" dirty="0">
                <a:solidFill>
                  <a:srgbClr val="C00000"/>
                </a:solidFill>
              </a:rPr>
              <a:t>存放对象时，重写该对象所在类的</a:t>
            </a:r>
            <a:r>
              <a:rPr lang="en-US" altLang="zh-CN" sz="2400" dirty="0">
                <a:solidFill>
                  <a:srgbClr val="C00000"/>
                </a:solidFill>
              </a:rPr>
              <a:t>equals()</a:t>
            </a:r>
            <a:r>
              <a:rPr lang="zh-CN" altLang="zh-CN" sz="2400" dirty="0">
                <a:solidFill>
                  <a:srgbClr val="C00000"/>
                </a:solidFill>
              </a:rPr>
              <a:t>方法、制定正确的比较规则。</a:t>
            </a:r>
            <a:endParaRPr lang="zh-CN" altLang="en-US" sz="2400" dirty="0">
              <a:solidFill>
                <a:srgbClr val="C00000"/>
              </a:solidFill>
            </a:endParaRPr>
          </a:p>
        </p:txBody>
      </p:sp>
      <p:pic>
        <p:nvPicPr>
          <p:cNvPr id="2097165" name="Picture 2"/>
          <p:cNvPicPr>
            <a:picLocks noChangeAspect="1" noChangeArrowheads="1"/>
          </p:cNvPicPr>
          <p:nvPr/>
        </p:nvPicPr>
        <p:blipFill>
          <a:blip r:embed="rId1" cstate="print"/>
          <a:srcRect/>
          <a:stretch>
            <a:fillRect/>
          </a:stretch>
        </p:blipFill>
        <p:spPr bwMode="auto">
          <a:xfrm>
            <a:off x="971600" y="4509120"/>
            <a:ext cx="1292170" cy="1416353"/>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5"/>
                                        </p:tgtEl>
                                        <p:attrNameLst>
                                          <p:attrName>style.visibility</p:attrName>
                                        </p:attrNameLst>
                                      </p:cBhvr>
                                      <p:to>
                                        <p:strVal val="visible"/>
                                      </p:to>
                                    </p:set>
                                    <p:anim calcmode="lin" valueType="num">
                                      <p:cBhvr additive="base">
                                        <p:cTn id="7" dur="500" fill="hold"/>
                                        <p:tgtEl>
                                          <p:spTgt spid="2097165"/>
                                        </p:tgtEl>
                                        <p:attrNameLst>
                                          <p:attrName>ppt_x</p:attrName>
                                        </p:attrNameLst>
                                      </p:cBhvr>
                                      <p:tavLst>
                                        <p:tav tm="0">
                                          <p:val>
                                            <p:strVal val="#ppt_x"/>
                                          </p:val>
                                        </p:tav>
                                        <p:tav tm="100000">
                                          <p:val>
                                            <p:strVal val="#ppt_x"/>
                                          </p:val>
                                        </p:tav>
                                      </p:tavLst>
                                    </p:anim>
                                    <p:anim calcmode="lin" valueType="num">
                                      <p:cBhvr additive="base">
                                        <p:cTn id="8" dur="500" fill="hold"/>
                                        <p:tgtEl>
                                          <p:spTgt spid="20971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48693"/>
                                        </p:tgtEl>
                                        <p:attrNameLst>
                                          <p:attrName>style.visibility</p:attrName>
                                        </p:attrNameLst>
                                      </p:cBhvr>
                                      <p:to>
                                        <p:strVal val="visible"/>
                                      </p:to>
                                    </p:set>
                                    <p:anim calcmode="lin" valueType="num">
                                      <p:cBhvr additive="base">
                                        <p:cTn id="13" dur="500" fill="hold"/>
                                        <p:tgtEl>
                                          <p:spTgt spid="1048693"/>
                                        </p:tgtEl>
                                        <p:attrNameLst>
                                          <p:attrName>ppt_x</p:attrName>
                                        </p:attrNameLst>
                                      </p:cBhvr>
                                      <p:tavLst>
                                        <p:tav tm="0">
                                          <p:val>
                                            <p:strVal val="1+#ppt_w/2"/>
                                          </p:val>
                                        </p:tav>
                                        <p:tav tm="100000">
                                          <p:val>
                                            <p:strVal val="#ppt_x"/>
                                          </p:val>
                                        </p:tav>
                                      </p:tavLst>
                                    </p:anim>
                                    <p:anim calcmode="lin" valueType="num">
                                      <p:cBhvr additive="base">
                                        <p:cTn id="14" dur="500" fill="hold"/>
                                        <p:tgtEl>
                                          <p:spTgt spid="10486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694" name="内容占位符 1"/>
          <p:cNvSpPr>
            <a:spLocks noGrp="1"/>
          </p:cNvSpPr>
          <p:nvPr>
            <p:ph idx="4294967295"/>
          </p:nvPr>
        </p:nvSpPr>
        <p:spPr>
          <a:xfrm>
            <a:off x="0" y="1481455"/>
            <a:ext cx="8229600" cy="4525645"/>
          </a:xfrm>
        </p:spPr>
        <p:txBody>
          <a:bodyPr>
            <a:normAutofit/>
          </a:bodyPr>
          <a:p>
            <a:pPr lvl="1"/>
            <a:r>
              <a:rPr lang="en-US" altLang="zh-CN" dirty="0"/>
              <a:t>HashSet</a:t>
            </a:r>
            <a:r>
              <a:rPr lang="zh-CN" altLang="zh-CN" dirty="0"/>
              <a:t>是</a:t>
            </a:r>
            <a:r>
              <a:rPr lang="en-US" altLang="zh-CN" dirty="0"/>
              <a:t>Set</a:t>
            </a:r>
            <a:r>
              <a:rPr lang="zh-CN" altLang="zh-CN" dirty="0"/>
              <a:t>的实现类，它基于可以实现快速查找的散列表（</a:t>
            </a:r>
            <a:r>
              <a:rPr lang="en-US" altLang="zh-CN" dirty="0"/>
              <a:t>Hash Table</a:t>
            </a:r>
            <a:r>
              <a:rPr lang="zh-CN" altLang="zh-CN" dirty="0"/>
              <a:t>）结构。</a:t>
            </a:r>
            <a:endParaRPr lang="zh-CN" altLang="zh-CN" dirty="0"/>
          </a:p>
          <a:p>
            <a:pPr lvl="1"/>
            <a:r>
              <a:rPr lang="zh-CN" altLang="zh-CN" dirty="0"/>
              <a:t>散列表采用按照</a:t>
            </a:r>
            <a:r>
              <a:rPr lang="zh-CN" altLang="en-US" dirty="0"/>
              <a:t>数据</a:t>
            </a:r>
            <a:r>
              <a:rPr lang="zh-CN" altLang="zh-CN" dirty="0"/>
              <a:t>的取值计算</a:t>
            </a:r>
            <a:r>
              <a:rPr lang="zh-CN" altLang="en-US" dirty="0"/>
              <a:t>数据</a:t>
            </a:r>
            <a:r>
              <a:rPr lang="zh-CN" altLang="zh-CN" dirty="0"/>
              <a:t>存储地址的策略，实现对象的“定位”存放，相应也提高了查找效率。</a:t>
            </a:r>
            <a:endParaRPr lang="zh-CN" altLang="zh-CN" dirty="0"/>
          </a:p>
        </p:txBody>
      </p:sp>
      <p:sp>
        <p:nvSpPr>
          <p:cNvPr id="1048695" name="标题 2"/>
          <p:cNvSpPr>
            <a:spLocks noGrp="1"/>
          </p:cNvSpPr>
          <p:nvPr>
            <p:ph type="title"/>
          </p:nvPr>
        </p:nvSpPr>
        <p:spPr>
          <a:xfrm>
            <a:off x="1204913" y="393565"/>
            <a:ext cx="6482886" cy="381635"/>
          </a:xfrm>
        </p:spPr>
        <p:txBody>
          <a:bodyPr/>
          <a:p>
            <a:r>
              <a:rPr lang="en-US" altLang="zh-CN" dirty="0"/>
              <a:t>HashSet</a:t>
            </a:r>
            <a:r>
              <a:rPr lang="zh-CN" altLang="zh-CN" dirty="0"/>
              <a:t>的底层结构</a:t>
            </a:r>
            <a:endParaRPr lang="zh-CN" altLang="en-US" dirty="0"/>
          </a:p>
        </p:txBody>
      </p:sp>
      <p:pic>
        <p:nvPicPr>
          <p:cNvPr id="2097166" name="图片 3"/>
          <p:cNvPicPr/>
          <p:nvPr/>
        </p:nvPicPr>
        <p:blipFill>
          <a:blip r:embed="rId1"/>
          <a:srcRect/>
          <a:stretch>
            <a:fillRect/>
          </a:stretch>
        </p:blipFill>
        <p:spPr bwMode="auto">
          <a:xfrm>
            <a:off x="706068" y="3260101"/>
            <a:ext cx="4179642" cy="2709027"/>
          </a:xfrm>
          <a:prstGeom prst="rect">
            <a:avLst/>
          </a:prstGeom>
          <a:noFill/>
          <a:ln>
            <a:noFill/>
          </a:ln>
        </p:spPr>
      </p:pic>
      <p:sp>
        <p:nvSpPr>
          <p:cNvPr id="1048696" name="文本框 4"/>
          <p:cNvSpPr txBox="1"/>
          <p:nvPr/>
        </p:nvSpPr>
        <p:spPr>
          <a:xfrm>
            <a:off x="4480766" y="3917335"/>
            <a:ext cx="3594735" cy="398780"/>
          </a:xfrm>
          <a:prstGeom prst="rect">
            <a:avLst/>
          </a:prstGeom>
          <a:noFill/>
        </p:spPr>
        <p:txBody>
          <a:bodyPr wrap="none" rtlCol="0">
            <a:spAutoFit/>
          </a:bodyPr>
          <a:p>
            <a:r>
              <a:rPr lang="en-US" altLang="zh-CN" sz="2000" b="1" dirty="0">
                <a:latin typeface="微软雅黑" panose="020B0503020204020204" charset="-122"/>
                <a:ea typeface="微软雅黑" panose="020B0503020204020204" charset="-122"/>
              </a:rPr>
              <a:t>(1) </a:t>
            </a:r>
            <a:r>
              <a:rPr lang="zh-CN" altLang="en-US" sz="2000" b="1" dirty="0">
                <a:latin typeface="微软雅黑" panose="020B0503020204020204" charset="-122"/>
                <a:ea typeface="微软雅黑" panose="020B0503020204020204" charset="-122"/>
              </a:rPr>
              <a:t>对象定位</a:t>
            </a:r>
            <a:r>
              <a:rPr lang="en-US" altLang="zh-CN" sz="2000" b="1" dirty="0">
                <a:latin typeface="微软雅黑" panose="020B0503020204020204" charset="-122"/>
                <a:ea typeface="微软雅黑" panose="020B0503020204020204" charset="-122"/>
              </a:rPr>
              <a:t>-- </a:t>
            </a:r>
            <a:r>
              <a:rPr lang="en-US" altLang="zh-CN" sz="2000" b="1" dirty="0" err="1">
                <a:latin typeface="微软雅黑" panose="020B0503020204020204" charset="-122"/>
                <a:ea typeface="微软雅黑" panose="020B0503020204020204" charset="-122"/>
              </a:rPr>
              <a:t>hashCode</a:t>
            </a:r>
            <a:r>
              <a:rPr lang="en-US" altLang="zh-CN" sz="2000" b="1" dirty="0">
                <a:latin typeface="微软雅黑" panose="020B0503020204020204" charset="-122"/>
                <a:ea typeface="微软雅黑" panose="020B0503020204020204" charset="-122"/>
              </a:rPr>
              <a:t>()</a:t>
            </a:r>
            <a:r>
              <a:rPr lang="zh-CN" altLang="en-US" sz="2000" b="1" dirty="0">
                <a:latin typeface="微软雅黑" panose="020B0503020204020204" charset="-122"/>
                <a:ea typeface="微软雅黑" panose="020B0503020204020204" charset="-122"/>
              </a:rPr>
              <a:t>方法</a:t>
            </a:r>
            <a:endParaRPr lang="zh-CN" altLang="en-US" sz="2000" b="1" dirty="0">
              <a:latin typeface="微软雅黑" panose="020B0503020204020204" charset="-122"/>
              <a:ea typeface="微软雅黑" panose="020B0503020204020204" charset="-122"/>
            </a:endParaRPr>
          </a:p>
        </p:txBody>
      </p:sp>
      <p:sp>
        <p:nvSpPr>
          <p:cNvPr id="1048697" name="文本框 5"/>
          <p:cNvSpPr txBox="1"/>
          <p:nvPr/>
        </p:nvSpPr>
        <p:spPr>
          <a:xfrm>
            <a:off x="4480766" y="4409746"/>
            <a:ext cx="3209925" cy="398780"/>
          </a:xfrm>
          <a:prstGeom prst="rect">
            <a:avLst/>
          </a:prstGeom>
          <a:noFill/>
        </p:spPr>
        <p:txBody>
          <a:bodyPr wrap="none" rtlCol="0">
            <a:spAutoFit/>
          </a:bodyPr>
          <a:p>
            <a:r>
              <a:rPr lang="en-US" altLang="zh-CN" sz="2000" b="1" dirty="0">
                <a:latin typeface="微软雅黑" panose="020B0503020204020204" charset="-122"/>
                <a:ea typeface="微软雅黑" panose="020B0503020204020204" charset="-122"/>
              </a:rPr>
              <a:t>(2) </a:t>
            </a:r>
            <a:r>
              <a:rPr lang="zh-CN" altLang="en-US" sz="2000" b="1" dirty="0">
                <a:latin typeface="微软雅黑" panose="020B0503020204020204" charset="-122"/>
                <a:ea typeface="微软雅黑" panose="020B0503020204020204" charset="-122"/>
              </a:rPr>
              <a:t>对象查重</a:t>
            </a:r>
            <a:r>
              <a:rPr lang="en-US" altLang="zh-CN" sz="2000" b="1" dirty="0">
                <a:latin typeface="微软雅黑" panose="020B0503020204020204" charset="-122"/>
                <a:ea typeface="微软雅黑" panose="020B0503020204020204" charset="-122"/>
              </a:rPr>
              <a:t>-- equals()</a:t>
            </a:r>
            <a:r>
              <a:rPr lang="zh-CN" altLang="en-US" sz="2000" b="1" dirty="0">
                <a:latin typeface="微软雅黑" panose="020B0503020204020204" charset="-122"/>
                <a:ea typeface="微软雅黑" panose="020B0503020204020204" charset="-122"/>
              </a:rPr>
              <a:t>方法</a:t>
            </a:r>
            <a:endParaRPr lang="zh-CN" altLang="en-US" sz="2000" b="1" dirty="0">
              <a:latin typeface="微软雅黑" panose="020B0503020204020204" charset="-122"/>
              <a:ea typeface="微软雅黑" panose="020B0503020204020204" charset="-122"/>
            </a:endParaRPr>
          </a:p>
        </p:txBody>
      </p:sp>
      <p:sp>
        <p:nvSpPr>
          <p:cNvPr id="1048698" name="文本框 6"/>
          <p:cNvSpPr txBox="1"/>
          <p:nvPr/>
        </p:nvSpPr>
        <p:spPr>
          <a:xfrm>
            <a:off x="4507158" y="5022729"/>
            <a:ext cx="4179642" cy="706755"/>
          </a:xfrm>
          <a:prstGeom prst="rect">
            <a:avLst/>
          </a:prstGeom>
          <a:noFill/>
        </p:spPr>
        <p:txBody>
          <a:bodyPr wrap="square" rtlCol="0">
            <a:spAutoFit/>
          </a:bodyPr>
          <a:p>
            <a:r>
              <a:rPr lang="zh-CN" altLang="en-US" sz="2000" b="1" dirty="0">
                <a:solidFill>
                  <a:srgbClr val="FF0000"/>
                </a:solidFill>
                <a:latin typeface="微软雅黑" panose="020B0503020204020204" charset="-122"/>
                <a:ea typeface="微软雅黑" panose="020B0503020204020204" charset="-122"/>
              </a:rPr>
              <a:t>注意：重写两个方法，保证二者的计算依据相同</a:t>
            </a:r>
            <a:endParaRPr lang="zh-CN" altLang="en-US" sz="2000" b="1" dirty="0">
              <a:solidFill>
                <a:srgbClr val="FF0000"/>
              </a:solidFill>
              <a:latin typeface="微软雅黑" panose="020B0503020204020204" charset="-122"/>
              <a:ea typeface="微软雅黑" panose="020B050302020402020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6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6" grpId="0"/>
      <p:bldP spid="1048697" grpId="0"/>
      <p:bldP spid="10486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07" name="内容占位符 1"/>
          <p:cNvSpPr>
            <a:spLocks noGrp="1"/>
          </p:cNvSpPr>
          <p:nvPr>
            <p:ph idx="1"/>
          </p:nvPr>
        </p:nvSpPr>
        <p:spPr>
          <a:xfrm>
            <a:off x="457200" y="1481328"/>
            <a:ext cx="8229600" cy="4525963"/>
          </a:xfrm>
        </p:spPr>
        <p:txBody>
          <a:bodyPr>
            <a:normAutofit/>
          </a:bodyPr>
          <a:p>
            <a:r>
              <a:rPr lang="en-US" altLang="zh-CN" dirty="0"/>
              <a:t>Java</a:t>
            </a:r>
            <a:r>
              <a:rPr lang="zh-CN" altLang="zh-CN" dirty="0"/>
              <a:t>集合框架的根是两个接口：</a:t>
            </a:r>
            <a:r>
              <a:rPr lang="en-US" altLang="zh-CN" dirty="0"/>
              <a:t>Collection</a:t>
            </a:r>
            <a:r>
              <a:rPr lang="zh-CN" altLang="zh-CN" dirty="0"/>
              <a:t>和</a:t>
            </a:r>
            <a:r>
              <a:rPr lang="en-US" altLang="zh-CN" dirty="0"/>
              <a:t>Map</a:t>
            </a:r>
            <a:r>
              <a:rPr lang="zh-CN" altLang="en-US" dirty="0"/>
              <a:t>。</a:t>
            </a:r>
            <a:endParaRPr lang="en-US" altLang="zh-CN" dirty="0"/>
          </a:p>
          <a:p>
            <a:endParaRPr lang="zh-CN" altLang="en-US" dirty="0"/>
          </a:p>
        </p:txBody>
      </p:sp>
      <p:sp>
        <p:nvSpPr>
          <p:cNvPr id="1048608" name="标题 2"/>
          <p:cNvSpPr>
            <a:spLocks noGrp="1"/>
          </p:cNvSpPr>
          <p:nvPr>
            <p:ph type="title"/>
          </p:nvPr>
        </p:nvSpPr>
        <p:spPr/>
        <p:txBody>
          <a:bodyPr wrap="square">
            <a:spAutoFit/>
          </a:bodyPr>
          <a:p>
            <a:r>
              <a:rPr lang="en-US" altLang="zh-CN" dirty="0">
                <a:effectLst/>
              </a:rPr>
              <a:t>8.1.1  </a:t>
            </a:r>
            <a:r>
              <a:rPr lang="zh-CN" altLang="zh-CN" dirty="0">
                <a:effectLst/>
              </a:rPr>
              <a:t>集合框架的常用部分</a:t>
            </a:r>
            <a:endParaRPr lang="zh-CN" altLang="zh-CN" dirty="0">
              <a:effectLst/>
            </a:endParaRPr>
          </a:p>
        </p:txBody>
      </p:sp>
      <p:pic>
        <p:nvPicPr>
          <p:cNvPr id="2097152" name="图片 3"/>
          <p:cNvPicPr/>
          <p:nvPr/>
        </p:nvPicPr>
        <p:blipFill>
          <a:blip r:embed="rId1"/>
          <a:srcRect/>
          <a:stretch>
            <a:fillRect/>
          </a:stretch>
        </p:blipFill>
        <p:spPr bwMode="auto">
          <a:xfrm>
            <a:off x="251520" y="2564904"/>
            <a:ext cx="4464496" cy="3290130"/>
          </a:xfrm>
          <a:prstGeom prst="rect">
            <a:avLst/>
          </a:prstGeom>
          <a:noFill/>
          <a:ln>
            <a:noFill/>
          </a:ln>
        </p:spPr>
      </p:pic>
      <p:pic>
        <p:nvPicPr>
          <p:cNvPr id="2097153" name="图片 4"/>
          <p:cNvPicPr/>
          <p:nvPr/>
        </p:nvPicPr>
        <p:blipFill>
          <a:blip r:embed="rId2"/>
          <a:srcRect/>
          <a:stretch>
            <a:fillRect/>
          </a:stretch>
        </p:blipFill>
        <p:spPr bwMode="auto">
          <a:xfrm>
            <a:off x="4932040" y="2468169"/>
            <a:ext cx="3816424" cy="3434146"/>
          </a:xfrm>
          <a:prstGeom prst="rect">
            <a:avLst/>
          </a:prstGeom>
          <a:noFill/>
          <a:ln>
            <a:noFill/>
          </a:ln>
        </p:spPr>
      </p:pic>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699" name="内容占位符 1"/>
          <p:cNvSpPr>
            <a:spLocks noGrp="1"/>
          </p:cNvSpPr>
          <p:nvPr>
            <p:ph idx="4294967295"/>
          </p:nvPr>
        </p:nvSpPr>
        <p:spPr>
          <a:xfrm>
            <a:off x="0" y="1481455"/>
            <a:ext cx="8229600" cy="4525645"/>
          </a:xfrm>
        </p:spPr>
        <p:txBody>
          <a:bodyPr/>
          <a:p>
            <a:pPr marL="109855" indent="0">
              <a:buNone/>
            </a:pPr>
            <a:r>
              <a:rPr lang="en-US" altLang="zh-CN" b="1" dirty="0"/>
              <a:t>2</a:t>
            </a:r>
            <a:r>
              <a:rPr lang="zh-CN" altLang="zh-CN" b="1" dirty="0"/>
              <a:t>．散列码和</a:t>
            </a:r>
            <a:r>
              <a:rPr lang="en-US" altLang="zh-CN" b="1" dirty="0" err="1"/>
              <a:t>hashCode</a:t>
            </a:r>
            <a:r>
              <a:rPr lang="en-US" altLang="zh-CN" b="1" dirty="0"/>
              <a:t>()</a:t>
            </a:r>
            <a:r>
              <a:rPr lang="zh-CN" altLang="zh-CN" b="1" dirty="0"/>
              <a:t>方法</a:t>
            </a:r>
            <a:endParaRPr lang="zh-CN" altLang="zh-CN" b="1" dirty="0"/>
          </a:p>
          <a:p>
            <a:pPr lvl="1"/>
            <a:r>
              <a:rPr lang="zh-CN" altLang="zh-CN" dirty="0"/>
              <a:t>散列码是以某种方法从对象的属性字段产生的整数，</a:t>
            </a:r>
            <a:r>
              <a:rPr lang="en-US" altLang="zh-CN" dirty="0"/>
              <a:t>Object</a:t>
            </a:r>
            <a:r>
              <a:rPr lang="zh-CN" altLang="zh-CN" dirty="0"/>
              <a:t>类中的</a:t>
            </a:r>
            <a:r>
              <a:rPr lang="en-US" altLang="zh-CN" dirty="0" err="1"/>
              <a:t>hashCode</a:t>
            </a:r>
            <a:r>
              <a:rPr lang="en-US" altLang="zh-CN" dirty="0"/>
              <a:t>()</a:t>
            </a:r>
            <a:r>
              <a:rPr lang="zh-CN" altLang="zh-CN" dirty="0"/>
              <a:t>方法完成此任务。</a:t>
            </a:r>
            <a:endParaRPr lang="zh-CN" altLang="en-US" dirty="0"/>
          </a:p>
        </p:txBody>
      </p:sp>
      <p:sp>
        <p:nvSpPr>
          <p:cNvPr id="1048700" name="标题 2"/>
          <p:cNvSpPr>
            <a:spLocks noGrp="1"/>
          </p:cNvSpPr>
          <p:nvPr>
            <p:ph type="title"/>
          </p:nvPr>
        </p:nvSpPr>
        <p:spPr>
          <a:xfrm>
            <a:off x="1204913" y="393565"/>
            <a:ext cx="6482886" cy="381635"/>
          </a:xfrm>
        </p:spPr>
        <p:txBody>
          <a:bodyPr/>
          <a:p>
            <a:r>
              <a:rPr lang="en-US" altLang="zh-CN" dirty="0">
                <a:effectLst/>
              </a:rPr>
              <a:t>8.4.2  HashSet</a:t>
            </a:r>
            <a:endParaRPr lang="zh-CN" altLang="en-US" dirty="0"/>
          </a:p>
        </p:txBody>
      </p:sp>
      <p:sp>
        <p:nvSpPr>
          <p:cNvPr id="1048701" name="矩形 3"/>
          <p:cNvSpPr/>
          <p:nvPr/>
        </p:nvSpPr>
        <p:spPr>
          <a:xfrm>
            <a:off x="2483768" y="2928352"/>
            <a:ext cx="5904656" cy="2245360"/>
          </a:xfrm>
          <a:prstGeom prst="rect">
            <a:avLst/>
          </a:prstGeom>
        </p:spPr>
        <p:txBody>
          <a:bodyPr wrap="square">
            <a:spAutoFit/>
          </a:bodyPr>
          <a:p>
            <a:pPr marL="342900" indent="-342900">
              <a:buFont typeface="Arial" panose="020B0604020202020204" pitchFamily="34" charset="0"/>
              <a:buChar char="•"/>
            </a:pPr>
            <a:r>
              <a:rPr lang="zh-CN" altLang="zh-CN" sz="2000" dirty="0"/>
              <a:t>要将对象存储在基于散列结构的</a:t>
            </a:r>
            <a:r>
              <a:rPr lang="en-US" altLang="zh-CN" sz="2000" dirty="0" err="1"/>
              <a:t>HashSet</a:t>
            </a:r>
            <a:r>
              <a:rPr lang="zh-CN" altLang="zh-CN" sz="2000" dirty="0"/>
              <a:t>，自定义类必须按规则重写</a:t>
            </a:r>
            <a:r>
              <a:rPr lang="en-US" altLang="zh-CN" sz="2000" dirty="0"/>
              <a:t>Object</a:t>
            </a:r>
            <a:r>
              <a:rPr lang="zh-CN" altLang="zh-CN" sz="2000" dirty="0"/>
              <a:t>中的</a:t>
            </a:r>
            <a:r>
              <a:rPr lang="en-US" altLang="zh-CN" sz="2000" dirty="0" err="1"/>
              <a:t>hashCode</a:t>
            </a:r>
            <a:r>
              <a:rPr lang="en-US" altLang="zh-CN" sz="2000" dirty="0"/>
              <a:t>()</a:t>
            </a:r>
            <a:r>
              <a:rPr lang="zh-CN" altLang="zh-CN" sz="2000" dirty="0"/>
              <a:t>方法。</a:t>
            </a:r>
            <a:endParaRPr lang="en-US" altLang="zh-CN" sz="2000" dirty="0"/>
          </a:p>
          <a:p>
            <a:pPr marL="342900" indent="-342900">
              <a:buFont typeface="Arial" panose="020B0604020202020204" pitchFamily="34" charset="0"/>
              <a:buChar char="•"/>
            </a:pPr>
            <a:r>
              <a:rPr lang="zh-CN" altLang="zh-CN" sz="2000" dirty="0"/>
              <a:t>所谓的规则就是要</a:t>
            </a:r>
            <a:r>
              <a:rPr lang="zh-CN" altLang="zh-CN" sz="2000" dirty="0">
                <a:solidFill>
                  <a:srgbClr val="C00000"/>
                </a:solidFill>
              </a:rPr>
              <a:t>保证</a:t>
            </a:r>
            <a:r>
              <a:rPr lang="en-US" altLang="zh-CN" sz="2000" dirty="0" err="1">
                <a:solidFill>
                  <a:srgbClr val="C00000"/>
                </a:solidFill>
              </a:rPr>
              <a:t>hashCode</a:t>
            </a:r>
            <a:r>
              <a:rPr lang="en-US" altLang="zh-CN" sz="2000" dirty="0">
                <a:solidFill>
                  <a:srgbClr val="C00000"/>
                </a:solidFill>
              </a:rPr>
              <a:t>()</a:t>
            </a:r>
            <a:r>
              <a:rPr lang="zh-CN" altLang="zh-CN" sz="2000" dirty="0">
                <a:solidFill>
                  <a:srgbClr val="C00000"/>
                </a:solidFill>
              </a:rPr>
              <a:t>方法与重写的</a:t>
            </a:r>
            <a:r>
              <a:rPr lang="en-US" altLang="zh-CN" sz="2000" dirty="0">
                <a:solidFill>
                  <a:srgbClr val="C00000"/>
                </a:solidFill>
              </a:rPr>
              <a:t>equals()</a:t>
            </a:r>
            <a:r>
              <a:rPr lang="zh-CN" altLang="zh-CN" sz="2000" dirty="0">
                <a:solidFill>
                  <a:srgbClr val="C00000"/>
                </a:solidFill>
              </a:rPr>
              <a:t>方法完全兼容</a:t>
            </a:r>
            <a:r>
              <a:rPr lang="zh-CN" altLang="zh-CN" sz="2000" dirty="0"/>
              <a:t>，即如果</a:t>
            </a:r>
            <a:r>
              <a:rPr lang="en-US" altLang="zh-CN" sz="2000" dirty="0" err="1"/>
              <a:t>a.equals</a:t>
            </a:r>
            <a:r>
              <a:rPr lang="en-US" altLang="zh-CN" sz="2000" dirty="0"/>
              <a:t>(b)</a:t>
            </a:r>
            <a:r>
              <a:rPr lang="zh-CN" altLang="zh-CN" sz="2000" dirty="0"/>
              <a:t>为</a:t>
            </a:r>
            <a:r>
              <a:rPr lang="en-US" altLang="zh-CN" sz="2000" dirty="0"/>
              <a:t>true</a:t>
            </a:r>
            <a:r>
              <a:rPr lang="zh-CN" altLang="zh-CN" sz="2000" dirty="0"/>
              <a:t>，那么</a:t>
            </a:r>
            <a:r>
              <a:rPr lang="en-US" altLang="zh-CN" sz="2000" dirty="0"/>
              <a:t>a</a:t>
            </a:r>
            <a:r>
              <a:rPr lang="zh-CN" altLang="zh-CN" sz="2000" dirty="0"/>
              <a:t>和</a:t>
            </a:r>
            <a:r>
              <a:rPr lang="en-US" altLang="zh-CN" sz="2000" dirty="0"/>
              <a:t>b</a:t>
            </a:r>
            <a:r>
              <a:rPr lang="zh-CN" altLang="zh-CN" sz="2000" dirty="0"/>
              <a:t>也必须通过</a:t>
            </a:r>
            <a:r>
              <a:rPr lang="en-US" altLang="zh-CN" sz="2000" dirty="0" err="1"/>
              <a:t>hashCode</a:t>
            </a:r>
            <a:r>
              <a:rPr lang="en-US" altLang="zh-CN" sz="2000" dirty="0"/>
              <a:t>()</a:t>
            </a:r>
            <a:r>
              <a:rPr lang="zh-CN" altLang="zh-CN" sz="2000" dirty="0"/>
              <a:t>方法得到相同的散列码。</a:t>
            </a:r>
            <a:endParaRPr lang="en-US" altLang="zh-CN" sz="2000" dirty="0"/>
          </a:p>
          <a:p>
            <a:pPr marL="342900" indent="-342900">
              <a:buFont typeface="Arial" panose="020B0604020202020204" pitchFamily="34" charset="0"/>
              <a:buChar char="•"/>
            </a:pPr>
            <a:r>
              <a:rPr lang="zh-CN" altLang="zh-CN" sz="2000" dirty="0"/>
              <a:t>同时，还要保证计算散列码是快速的。</a:t>
            </a:r>
            <a:endParaRPr lang="zh-CN" altLang="en-US" sz="2000" dirty="0"/>
          </a:p>
        </p:txBody>
      </p:sp>
      <p:pic>
        <p:nvPicPr>
          <p:cNvPr id="2097167" name="Picture 2"/>
          <p:cNvPicPr>
            <a:picLocks noChangeAspect="1" noChangeArrowheads="1"/>
          </p:cNvPicPr>
          <p:nvPr/>
        </p:nvPicPr>
        <p:blipFill>
          <a:blip r:embed="rId1" cstate="print"/>
          <a:srcRect/>
          <a:stretch>
            <a:fillRect/>
          </a:stretch>
        </p:blipFill>
        <p:spPr bwMode="auto">
          <a:xfrm>
            <a:off x="899592" y="2940572"/>
            <a:ext cx="1292170" cy="1416353"/>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048701">
                                            <p:txEl>
                                              <p:pRg st="0" end="0"/>
                                            </p:txEl>
                                          </p:spTgt>
                                        </p:tgtEl>
                                        <p:attrNameLst>
                                          <p:attrName>style.visibility</p:attrName>
                                        </p:attrNameLst>
                                      </p:cBhvr>
                                      <p:to>
                                        <p:strVal val="visible"/>
                                      </p:to>
                                    </p:set>
                                    <p:anim calcmode="lin" valueType="num">
                                      <p:cBhvr additive="base">
                                        <p:cTn id="11" dur="500" fill="hold"/>
                                        <p:tgtEl>
                                          <p:spTgt spid="104870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487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48701">
                                            <p:txEl>
                                              <p:pRg st="1" end="1"/>
                                            </p:txEl>
                                          </p:spTgt>
                                        </p:tgtEl>
                                        <p:attrNameLst>
                                          <p:attrName>style.visibility</p:attrName>
                                        </p:attrNameLst>
                                      </p:cBhvr>
                                      <p:to>
                                        <p:strVal val="visible"/>
                                      </p:to>
                                    </p:set>
                                    <p:anim calcmode="lin" valueType="num">
                                      <p:cBhvr additive="base">
                                        <p:cTn id="17" dur="500" fill="hold"/>
                                        <p:tgtEl>
                                          <p:spTgt spid="104870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04870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048701">
                                            <p:txEl>
                                              <p:pRg st="2" end="2"/>
                                            </p:txEl>
                                          </p:spTgt>
                                        </p:tgtEl>
                                        <p:attrNameLst>
                                          <p:attrName>style.visibility</p:attrName>
                                        </p:attrNameLst>
                                      </p:cBhvr>
                                      <p:to>
                                        <p:strVal val="visible"/>
                                      </p:to>
                                    </p:set>
                                    <p:anim calcmode="lin" valueType="num">
                                      <p:cBhvr additive="base">
                                        <p:cTn id="23" dur="500" fill="hold"/>
                                        <p:tgtEl>
                                          <p:spTgt spid="104870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4870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1" grpId="0" bldLvl="3"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702" name="内容占位符 1"/>
          <p:cNvSpPr>
            <a:spLocks noGrp="1"/>
          </p:cNvSpPr>
          <p:nvPr>
            <p:ph idx="4294967295"/>
          </p:nvPr>
        </p:nvSpPr>
        <p:spPr>
          <a:xfrm>
            <a:off x="0" y="1481455"/>
            <a:ext cx="8229600" cy="4525645"/>
          </a:xfrm>
        </p:spPr>
        <p:txBody>
          <a:bodyPr>
            <a:normAutofit/>
          </a:bodyPr>
          <a:p>
            <a:pPr marL="109855" indent="0">
              <a:buNone/>
            </a:pPr>
            <a:r>
              <a:rPr lang="en-US" altLang="zh-CN" b="1" dirty="0"/>
              <a:t>3</a:t>
            </a:r>
            <a:r>
              <a:rPr lang="zh-CN" altLang="zh-CN" b="1" dirty="0"/>
              <a:t>．向</a:t>
            </a:r>
            <a:r>
              <a:rPr lang="en-US" altLang="zh-CN" b="1" dirty="0" err="1"/>
              <a:t>HashSet</a:t>
            </a:r>
            <a:r>
              <a:rPr lang="zh-CN" altLang="zh-CN" b="1" dirty="0"/>
              <a:t>中添加元素</a:t>
            </a:r>
            <a:endParaRPr lang="zh-CN" altLang="zh-CN" b="1" dirty="0"/>
          </a:p>
          <a:p>
            <a:pPr lvl="1"/>
            <a:r>
              <a:rPr lang="en-US" altLang="zh-CN" dirty="0" err="1"/>
              <a:t>HashSet</a:t>
            </a:r>
            <a:r>
              <a:rPr lang="zh-CN" altLang="zh-CN" dirty="0"/>
              <a:t>中不允许存在重复的元素，因此</a:t>
            </a:r>
            <a:r>
              <a:rPr lang="en-US" altLang="zh-CN" dirty="0"/>
              <a:t>add()</a:t>
            </a:r>
            <a:r>
              <a:rPr lang="zh-CN" altLang="zh-CN" dirty="0"/>
              <a:t>方法首先尝试查找要添加的对象，只有在该对象不存在的情况下才执行添加。</a:t>
            </a:r>
            <a:endParaRPr lang="en-US" altLang="zh-CN" dirty="0"/>
          </a:p>
          <a:p>
            <a:pPr lvl="1"/>
            <a:endParaRPr lang="en-US" altLang="zh-CN" dirty="0"/>
          </a:p>
          <a:p>
            <a:pPr marL="631190" lvl="2" indent="0">
              <a:buNone/>
            </a:pPr>
            <a:r>
              <a:rPr lang="zh-CN" altLang="zh-CN" sz="2200" dirty="0"/>
              <a:t>（</a:t>
            </a:r>
            <a:r>
              <a:rPr lang="en-US" altLang="zh-CN" sz="2200" dirty="0"/>
              <a:t>1</a:t>
            </a:r>
            <a:r>
              <a:rPr lang="zh-CN" altLang="zh-CN" sz="2200" dirty="0"/>
              <a:t>）依据自定义类的</a:t>
            </a:r>
            <a:r>
              <a:rPr lang="en-US" altLang="zh-CN" sz="2200" dirty="0" err="1"/>
              <a:t>hashCode</a:t>
            </a:r>
            <a:r>
              <a:rPr lang="en-US" altLang="zh-CN" sz="2200" dirty="0"/>
              <a:t>()</a:t>
            </a:r>
            <a:r>
              <a:rPr lang="zh-CN" altLang="zh-CN" sz="2200" dirty="0"/>
              <a:t>方法计算得到对象</a:t>
            </a:r>
            <a:r>
              <a:rPr lang="en-US" altLang="zh-CN" sz="2200" dirty="0" err="1"/>
              <a:t>obj</a:t>
            </a:r>
            <a:r>
              <a:rPr lang="zh-CN" altLang="zh-CN" sz="2200" dirty="0"/>
              <a:t>的散列码，它是一个整数。（</a:t>
            </a:r>
            <a:r>
              <a:rPr lang="zh-CN" altLang="zh-CN" sz="2200" dirty="0">
                <a:solidFill>
                  <a:srgbClr val="C00000"/>
                </a:solidFill>
              </a:rPr>
              <a:t>需要自定义类重写</a:t>
            </a:r>
            <a:r>
              <a:rPr lang="en-US" altLang="zh-CN" sz="2200" dirty="0" err="1">
                <a:solidFill>
                  <a:srgbClr val="C00000"/>
                </a:solidFill>
              </a:rPr>
              <a:t>hashCode</a:t>
            </a:r>
            <a:r>
              <a:rPr lang="en-US" altLang="zh-CN" sz="2200" dirty="0">
                <a:solidFill>
                  <a:srgbClr val="C00000"/>
                </a:solidFill>
              </a:rPr>
              <a:t>()</a:t>
            </a:r>
            <a:r>
              <a:rPr lang="zh-CN" altLang="zh-CN" sz="2200" dirty="0">
                <a:solidFill>
                  <a:srgbClr val="C00000"/>
                </a:solidFill>
              </a:rPr>
              <a:t>方法</a:t>
            </a:r>
            <a:r>
              <a:rPr lang="zh-CN" altLang="zh-CN" sz="2200" dirty="0"/>
              <a:t>）</a:t>
            </a:r>
            <a:endParaRPr lang="zh-CN" altLang="zh-CN" sz="2200" dirty="0"/>
          </a:p>
          <a:p>
            <a:pPr marL="631190" lvl="2" indent="0">
              <a:buNone/>
            </a:pPr>
            <a:r>
              <a:rPr lang="zh-CN" altLang="zh-CN" sz="2200" dirty="0"/>
              <a:t>（</a:t>
            </a:r>
            <a:r>
              <a:rPr lang="en-US" altLang="zh-CN" sz="2200" dirty="0"/>
              <a:t>2</a:t>
            </a:r>
            <a:r>
              <a:rPr lang="zh-CN" altLang="zh-CN" sz="2200" dirty="0"/>
              <a:t>）将散列码对表长求余，得到对象在散列表中的存储位置</a:t>
            </a:r>
            <a:r>
              <a:rPr lang="en-US" altLang="zh-CN" sz="2200" dirty="0"/>
              <a:t>p</a:t>
            </a:r>
            <a:r>
              <a:rPr lang="zh-CN" altLang="zh-CN" sz="2200" dirty="0"/>
              <a:t>。</a:t>
            </a:r>
            <a:endParaRPr lang="zh-CN" altLang="zh-CN" sz="2200" dirty="0"/>
          </a:p>
          <a:p>
            <a:pPr marL="631190" lvl="2" indent="0">
              <a:buNone/>
            </a:pPr>
            <a:r>
              <a:rPr lang="zh-CN" altLang="zh-CN" sz="2200" dirty="0"/>
              <a:t>（</a:t>
            </a:r>
            <a:r>
              <a:rPr lang="en-US" altLang="zh-CN" sz="2200" dirty="0"/>
              <a:t>3</a:t>
            </a:r>
            <a:r>
              <a:rPr lang="zh-CN" altLang="zh-CN" sz="2200" dirty="0"/>
              <a:t>）如果</a:t>
            </a:r>
            <a:r>
              <a:rPr lang="en-US" altLang="zh-CN" sz="2200" dirty="0"/>
              <a:t>p</a:t>
            </a:r>
            <a:r>
              <a:rPr lang="zh-CN" altLang="zh-CN" sz="2200" dirty="0"/>
              <a:t>位置不发生冲突，则将对象</a:t>
            </a:r>
            <a:r>
              <a:rPr lang="en-US" altLang="zh-CN" sz="2200" dirty="0" err="1"/>
              <a:t>obj</a:t>
            </a:r>
            <a:r>
              <a:rPr lang="zh-CN" altLang="zh-CN" sz="2200" dirty="0"/>
              <a:t>插入在</a:t>
            </a:r>
            <a:r>
              <a:rPr lang="en-US" altLang="zh-CN" sz="2200" dirty="0"/>
              <a:t>p</a:t>
            </a:r>
            <a:r>
              <a:rPr lang="zh-CN" altLang="zh-CN" sz="2200" dirty="0"/>
              <a:t>位置的链表中。</a:t>
            </a:r>
            <a:endParaRPr lang="zh-CN" altLang="zh-CN" sz="2200" dirty="0"/>
          </a:p>
        </p:txBody>
      </p:sp>
      <p:sp>
        <p:nvSpPr>
          <p:cNvPr id="1048703" name="标题 2"/>
          <p:cNvSpPr>
            <a:spLocks noGrp="1"/>
          </p:cNvSpPr>
          <p:nvPr>
            <p:ph type="title"/>
          </p:nvPr>
        </p:nvSpPr>
        <p:spPr>
          <a:xfrm>
            <a:off x="1204913" y="393565"/>
            <a:ext cx="6482886" cy="381635"/>
          </a:xfrm>
        </p:spPr>
        <p:txBody>
          <a:bodyPr/>
          <a:p>
            <a:r>
              <a:rPr lang="en-US" altLang="zh-CN" dirty="0">
                <a:effectLst/>
              </a:rPr>
              <a:t>8.4.2  HashSet</a:t>
            </a:r>
            <a:endParaRPr lang="zh-CN" altLang="en-US"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04" name="内容占位符 1"/>
          <p:cNvSpPr>
            <a:spLocks noGrp="1"/>
          </p:cNvSpPr>
          <p:nvPr>
            <p:ph idx="4294967295"/>
          </p:nvPr>
        </p:nvSpPr>
        <p:spPr>
          <a:xfrm>
            <a:off x="0" y="1481455"/>
            <a:ext cx="8229600" cy="4525645"/>
          </a:xfrm>
        </p:spPr>
        <p:txBody>
          <a:bodyPr>
            <a:normAutofit/>
          </a:bodyPr>
          <a:p>
            <a:pPr marL="109855" indent="0">
              <a:buNone/>
            </a:pPr>
            <a:r>
              <a:rPr lang="en-US" altLang="zh-CN" b="1" dirty="0"/>
              <a:t>3</a:t>
            </a:r>
            <a:r>
              <a:rPr lang="zh-CN" altLang="zh-CN" b="1" dirty="0"/>
              <a:t>．向</a:t>
            </a:r>
            <a:r>
              <a:rPr lang="en-US" altLang="zh-CN" b="1" dirty="0" err="1"/>
              <a:t>HashSet</a:t>
            </a:r>
            <a:r>
              <a:rPr lang="zh-CN" altLang="zh-CN" b="1" dirty="0"/>
              <a:t>中添加元素</a:t>
            </a:r>
            <a:endParaRPr lang="en-US" altLang="zh-CN" b="1" dirty="0"/>
          </a:p>
          <a:p>
            <a:pPr marL="109855" indent="0">
              <a:buNone/>
            </a:pPr>
            <a:endParaRPr lang="zh-CN" altLang="zh-CN" b="1" dirty="0"/>
          </a:p>
          <a:p>
            <a:pPr marL="631190" lvl="2" indent="0">
              <a:buNone/>
            </a:pPr>
            <a:r>
              <a:rPr lang="zh-CN" altLang="zh-CN" sz="2200" dirty="0"/>
              <a:t>（</a:t>
            </a:r>
            <a:r>
              <a:rPr lang="en-US" altLang="zh-CN" sz="2200" dirty="0"/>
              <a:t>4</a:t>
            </a:r>
            <a:r>
              <a:rPr lang="zh-CN" altLang="zh-CN" sz="2200" dirty="0"/>
              <a:t>）如果</a:t>
            </a:r>
            <a:r>
              <a:rPr lang="en-US" altLang="zh-CN" sz="2200" dirty="0"/>
              <a:t>p</a:t>
            </a:r>
            <a:r>
              <a:rPr lang="zh-CN" altLang="zh-CN" sz="2200" dirty="0"/>
              <a:t>位置发生冲突，在</a:t>
            </a:r>
            <a:r>
              <a:rPr lang="en-US" altLang="zh-CN" sz="2200" dirty="0"/>
              <a:t>p</a:t>
            </a:r>
            <a:r>
              <a:rPr lang="zh-CN" altLang="zh-CN" sz="2200" dirty="0"/>
              <a:t>位置对应的链表中利用</a:t>
            </a:r>
            <a:r>
              <a:rPr lang="en-US" altLang="zh-CN" sz="2200" dirty="0"/>
              <a:t>equals()</a:t>
            </a:r>
            <a:r>
              <a:rPr lang="zh-CN" altLang="zh-CN" sz="2200" dirty="0"/>
              <a:t>方法查找是否已存在</a:t>
            </a:r>
            <a:r>
              <a:rPr lang="en-US" altLang="zh-CN" sz="2200" dirty="0" err="1"/>
              <a:t>obj</a:t>
            </a:r>
            <a:r>
              <a:rPr lang="zh-CN" altLang="zh-CN" sz="2200" dirty="0"/>
              <a:t>对象。（</a:t>
            </a:r>
            <a:r>
              <a:rPr lang="zh-CN" altLang="zh-CN" sz="2200" dirty="0">
                <a:solidFill>
                  <a:srgbClr val="C00000"/>
                </a:solidFill>
              </a:rPr>
              <a:t>需要自定义类重写</a:t>
            </a:r>
            <a:r>
              <a:rPr lang="en-US" altLang="zh-CN" sz="2200" dirty="0">
                <a:solidFill>
                  <a:srgbClr val="C00000"/>
                </a:solidFill>
              </a:rPr>
              <a:t>equals()</a:t>
            </a:r>
            <a:r>
              <a:rPr lang="zh-CN" altLang="zh-CN" sz="2200" dirty="0">
                <a:solidFill>
                  <a:srgbClr val="C00000"/>
                </a:solidFill>
              </a:rPr>
              <a:t>方法，规则要与</a:t>
            </a:r>
            <a:r>
              <a:rPr lang="en-US" altLang="zh-CN" sz="2200" dirty="0" err="1">
                <a:solidFill>
                  <a:srgbClr val="C00000"/>
                </a:solidFill>
              </a:rPr>
              <a:t>hashCode</a:t>
            </a:r>
            <a:r>
              <a:rPr lang="en-US" altLang="zh-CN" sz="2200" dirty="0">
                <a:solidFill>
                  <a:srgbClr val="C00000"/>
                </a:solidFill>
              </a:rPr>
              <a:t>()</a:t>
            </a:r>
            <a:r>
              <a:rPr lang="zh-CN" altLang="zh-CN" sz="2200" dirty="0">
                <a:solidFill>
                  <a:srgbClr val="C00000"/>
                </a:solidFill>
              </a:rPr>
              <a:t>方法互相匹配</a:t>
            </a:r>
            <a:r>
              <a:rPr lang="zh-CN" altLang="zh-CN" sz="2200" dirty="0"/>
              <a:t>）</a:t>
            </a:r>
            <a:endParaRPr lang="zh-CN" altLang="zh-CN" sz="2200" dirty="0"/>
          </a:p>
          <a:p>
            <a:pPr lvl="2"/>
            <a:r>
              <a:rPr lang="en-US" altLang="zh-CN" sz="2200" dirty="0"/>
              <a:t>1</a:t>
            </a:r>
            <a:r>
              <a:rPr lang="zh-CN" altLang="zh-CN" sz="2200" dirty="0"/>
              <a:t>）如果某个</a:t>
            </a:r>
            <a:r>
              <a:rPr lang="en-US" altLang="zh-CN" sz="2200" dirty="0"/>
              <a:t>equals()</a:t>
            </a:r>
            <a:r>
              <a:rPr lang="zh-CN" altLang="zh-CN" sz="2200" dirty="0"/>
              <a:t>比较的结果为</a:t>
            </a:r>
            <a:r>
              <a:rPr lang="en-US" altLang="zh-CN" sz="2200" dirty="0"/>
              <a:t>true</a:t>
            </a:r>
            <a:r>
              <a:rPr lang="zh-CN" altLang="zh-CN" sz="2200" dirty="0"/>
              <a:t>，说明</a:t>
            </a:r>
            <a:r>
              <a:rPr lang="en-US" altLang="zh-CN" sz="2200" dirty="0" err="1"/>
              <a:t>obj</a:t>
            </a:r>
            <a:r>
              <a:rPr lang="zh-CN" altLang="zh-CN" sz="2200" dirty="0"/>
              <a:t>对象已存在，将其舍弃。</a:t>
            </a:r>
            <a:endParaRPr lang="zh-CN" altLang="zh-CN" sz="2200" dirty="0"/>
          </a:p>
          <a:p>
            <a:pPr lvl="2"/>
            <a:r>
              <a:rPr lang="en-US" altLang="zh-CN" sz="2200" dirty="0"/>
              <a:t>2</a:t>
            </a:r>
            <a:r>
              <a:rPr lang="zh-CN" altLang="zh-CN" sz="2200" dirty="0"/>
              <a:t>）如果与链表中所有对象的</a:t>
            </a:r>
            <a:r>
              <a:rPr lang="en-US" altLang="zh-CN" sz="2200" dirty="0"/>
              <a:t>equals()</a:t>
            </a:r>
            <a:r>
              <a:rPr lang="zh-CN" altLang="zh-CN" sz="2200" dirty="0"/>
              <a:t>比较的结果均为</a:t>
            </a:r>
            <a:r>
              <a:rPr lang="en-US" altLang="zh-CN" sz="2200" dirty="0"/>
              <a:t>false</a:t>
            </a:r>
            <a:r>
              <a:rPr lang="zh-CN" altLang="zh-CN" sz="2200" dirty="0"/>
              <a:t>，说明</a:t>
            </a:r>
            <a:r>
              <a:rPr lang="en-US" altLang="zh-CN" sz="2200" dirty="0" err="1"/>
              <a:t>obj</a:t>
            </a:r>
            <a:r>
              <a:rPr lang="zh-CN" altLang="zh-CN" sz="2200" dirty="0"/>
              <a:t>对象尚未存在，</a:t>
            </a:r>
            <a:r>
              <a:rPr lang="en-US" altLang="zh-CN" sz="2200" dirty="0" err="1"/>
              <a:t>obj</a:t>
            </a:r>
            <a:r>
              <a:rPr lang="zh-CN" altLang="zh-CN" sz="2200" dirty="0"/>
              <a:t>插入该链表。</a:t>
            </a:r>
            <a:endParaRPr lang="zh-CN" altLang="en-US" dirty="0"/>
          </a:p>
        </p:txBody>
      </p:sp>
      <p:sp>
        <p:nvSpPr>
          <p:cNvPr id="1048705" name="标题 2"/>
          <p:cNvSpPr>
            <a:spLocks noGrp="1"/>
          </p:cNvSpPr>
          <p:nvPr>
            <p:ph type="title"/>
          </p:nvPr>
        </p:nvSpPr>
        <p:spPr>
          <a:xfrm>
            <a:off x="1204913" y="393565"/>
            <a:ext cx="6482886" cy="381635"/>
          </a:xfrm>
        </p:spPr>
        <p:txBody>
          <a:bodyPr/>
          <a:p>
            <a:r>
              <a:rPr lang="en-US" altLang="zh-CN" dirty="0">
                <a:effectLst/>
              </a:rPr>
              <a:t>8.4.2  HashSet</a:t>
            </a:r>
            <a:endParaRPr lang="zh-CN" altLang="en-US" dirty="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706"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8-4</a:t>
            </a:r>
            <a:r>
              <a:rPr lang="zh-CN" altLang="zh-CN" dirty="0"/>
              <a:t>】定义一个</a:t>
            </a:r>
            <a:r>
              <a:rPr lang="en-US" altLang="zh-CN" dirty="0"/>
              <a:t>Student</a:t>
            </a:r>
            <a:r>
              <a:rPr lang="zh-CN" altLang="zh-CN" dirty="0"/>
              <a:t>类（具有</a:t>
            </a:r>
            <a:r>
              <a:rPr lang="en-US" altLang="zh-CN" dirty="0"/>
              <a:t>name</a:t>
            </a:r>
            <a:r>
              <a:rPr lang="zh-CN" altLang="zh-CN" dirty="0"/>
              <a:t>和</a:t>
            </a:r>
            <a:r>
              <a:rPr lang="en-US" altLang="zh-CN" dirty="0"/>
              <a:t>age</a:t>
            </a:r>
            <a:r>
              <a:rPr lang="zh-CN" altLang="zh-CN" dirty="0"/>
              <a:t>两个属性），向</a:t>
            </a:r>
            <a:r>
              <a:rPr lang="en-US" altLang="zh-CN" dirty="0" err="1"/>
              <a:t>HashSet</a:t>
            </a:r>
            <a:r>
              <a:rPr lang="zh-CN" altLang="zh-CN" dirty="0"/>
              <a:t>集合中添加几个</a:t>
            </a:r>
            <a:r>
              <a:rPr lang="en-US" altLang="zh-CN" dirty="0"/>
              <a:t>Student</a:t>
            </a:r>
            <a:r>
              <a:rPr lang="zh-CN" altLang="zh-CN" dirty="0"/>
              <a:t>对象，并打印该集合。</a:t>
            </a:r>
            <a:endParaRPr lang="zh-CN" altLang="en-US" dirty="0"/>
          </a:p>
        </p:txBody>
      </p:sp>
      <p:sp>
        <p:nvSpPr>
          <p:cNvPr id="1048707" name="标题 2"/>
          <p:cNvSpPr>
            <a:spLocks noGrp="1"/>
          </p:cNvSpPr>
          <p:nvPr>
            <p:ph type="title"/>
          </p:nvPr>
        </p:nvSpPr>
        <p:spPr>
          <a:xfrm>
            <a:off x="1204913" y="393565"/>
            <a:ext cx="6482886" cy="381635"/>
          </a:xfrm>
        </p:spPr>
        <p:txBody>
          <a:bodyPr/>
          <a:p>
            <a:r>
              <a:rPr lang="en-US" altLang="zh-CN" dirty="0">
                <a:effectLst/>
              </a:rPr>
              <a:t>8.4.2  HashSet</a:t>
            </a:r>
            <a:endParaRPr lang="zh-CN" altLang="en-US" dirty="0"/>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708" name="内容占位符 1"/>
          <p:cNvSpPr>
            <a:spLocks noGrp="1"/>
          </p:cNvSpPr>
          <p:nvPr>
            <p:ph idx="4294967295"/>
          </p:nvPr>
        </p:nvSpPr>
        <p:spPr>
          <a:xfrm>
            <a:off x="0" y="1481455"/>
            <a:ext cx="8229600" cy="4525645"/>
          </a:xfrm>
        </p:spPr>
        <p:txBody>
          <a:bodyPr/>
          <a:p>
            <a:pPr marL="109855" indent="0">
              <a:buNone/>
            </a:pPr>
            <a:r>
              <a:rPr lang="en-US" altLang="zh-CN" b="1" dirty="0"/>
              <a:t>1</a:t>
            </a:r>
            <a:r>
              <a:rPr lang="zh-CN" altLang="zh-CN" b="1" dirty="0"/>
              <a:t>．</a:t>
            </a:r>
            <a:r>
              <a:rPr lang="en-US" altLang="zh-CN" b="1" dirty="0" err="1"/>
              <a:t>TreeSet</a:t>
            </a:r>
            <a:r>
              <a:rPr lang="zh-CN" altLang="zh-CN" b="1" dirty="0"/>
              <a:t>的底层结构</a:t>
            </a:r>
            <a:endParaRPr lang="zh-CN" altLang="zh-CN" b="1" dirty="0"/>
          </a:p>
          <a:p>
            <a:pPr lvl="1"/>
            <a:r>
              <a:rPr lang="en-US" altLang="zh-CN" dirty="0" err="1"/>
              <a:t>TreeSet</a:t>
            </a:r>
            <a:r>
              <a:rPr lang="zh-CN" altLang="zh-CN" dirty="0"/>
              <a:t>如其名字一样，是一种基于树的集合。</a:t>
            </a:r>
            <a:r>
              <a:rPr lang="en-US" altLang="zh-CN" dirty="0" err="1"/>
              <a:t>TreeSet</a:t>
            </a:r>
            <a:r>
              <a:rPr lang="zh-CN" altLang="zh-CN" dirty="0"/>
              <a:t>是</a:t>
            </a:r>
            <a:r>
              <a:rPr lang="en-US" altLang="zh-CN" dirty="0"/>
              <a:t>Set</a:t>
            </a:r>
            <a:r>
              <a:rPr lang="zh-CN" altLang="zh-CN" dirty="0"/>
              <a:t>接口的实现类，秉承了</a:t>
            </a:r>
            <a:r>
              <a:rPr lang="en-US" altLang="zh-CN" dirty="0"/>
              <a:t>Set</a:t>
            </a:r>
            <a:r>
              <a:rPr lang="zh-CN" altLang="zh-CN" dirty="0"/>
              <a:t>不记录对象在集合中出现顺序的特点。</a:t>
            </a:r>
            <a:endParaRPr lang="en-US" altLang="zh-CN" dirty="0"/>
          </a:p>
          <a:p>
            <a:pPr lvl="1"/>
            <a:r>
              <a:rPr lang="en-US" altLang="zh-CN" dirty="0" err="1"/>
              <a:t>TreeSet</a:t>
            </a:r>
            <a:r>
              <a:rPr lang="zh-CN" altLang="zh-CN" dirty="0"/>
              <a:t>所基于的数据结构叫做红黑树（</a:t>
            </a:r>
            <a:r>
              <a:rPr lang="en-US" altLang="zh-CN" dirty="0"/>
              <a:t>Red Black Tree</a:t>
            </a:r>
            <a:r>
              <a:rPr lang="zh-CN" altLang="zh-CN" dirty="0"/>
              <a:t>）。红黑树一种会保持左右比较平衡的二叉排序树，所谓“二叉排序树”是这样一种二叉树：它保证每个根结点都比左子树中其他结点值大，都比右子树中其他结点值小，同时左右子树也是二叉排序树。</a:t>
            </a:r>
            <a:endParaRPr lang="zh-CN" altLang="zh-CN" dirty="0"/>
          </a:p>
          <a:p>
            <a:pPr lvl="1"/>
            <a:endParaRPr lang="en-US" altLang="zh-CN" dirty="0"/>
          </a:p>
          <a:p>
            <a:pPr marL="393065" lvl="1" indent="0">
              <a:buNone/>
            </a:pPr>
            <a:endParaRPr lang="zh-CN" altLang="en-US" dirty="0"/>
          </a:p>
        </p:txBody>
      </p:sp>
      <p:sp>
        <p:nvSpPr>
          <p:cNvPr id="1048709" name="标题 2"/>
          <p:cNvSpPr>
            <a:spLocks noGrp="1"/>
          </p:cNvSpPr>
          <p:nvPr>
            <p:ph type="title"/>
          </p:nvPr>
        </p:nvSpPr>
        <p:spPr/>
        <p:txBody>
          <a:bodyPr>
            <a:normAutofit fontScale="90000"/>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710" name="标题 2"/>
          <p:cNvSpPr>
            <a:spLocks noGrp="1"/>
          </p:cNvSpPr>
          <p:nvPr>
            <p:ph type="title"/>
          </p:nvPr>
        </p:nvSpPr>
        <p:spPr/>
        <p:txBody>
          <a:bodyPr>
            <a:normAutofit fontScale="90000"/>
          </a:bodyPr>
          <a:p>
            <a:r>
              <a:rPr lang="en-US" altLang="zh-CN" dirty="0">
                <a:effectLst/>
              </a:rPr>
              <a:t>8.4.3  </a:t>
            </a:r>
            <a:r>
              <a:rPr lang="en-US" altLang="zh-CN" dirty="0" err="1">
                <a:effectLst/>
              </a:rPr>
              <a:t>TreeSet</a:t>
            </a:r>
            <a:endParaRPr lang="zh-CN" altLang="en-US" dirty="0"/>
          </a:p>
        </p:txBody>
      </p:sp>
      <p:sp>
        <p:nvSpPr>
          <p:cNvPr id="1048711" name="椭圆 4"/>
          <p:cNvSpPr/>
          <p:nvPr/>
        </p:nvSpPr>
        <p:spPr>
          <a:xfrm>
            <a:off x="918370" y="2501264"/>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pitchFamily="18" charset="0"/>
                <a:cs typeface="Times New Roman" panose="02020603050405020304" pitchFamily="18" charset="0"/>
              </a:rPr>
              <a:t>21</a:t>
            </a:r>
            <a:endParaRPr lang="zh-CN" altLang="en-US" sz="2000" dirty="0">
              <a:latin typeface="Times New Roman" panose="02020603050405020304" pitchFamily="18" charset="0"/>
              <a:cs typeface="Times New Roman" panose="02020603050405020304" pitchFamily="18" charset="0"/>
            </a:endParaRPr>
          </a:p>
        </p:txBody>
      </p:sp>
      <p:sp>
        <p:nvSpPr>
          <p:cNvPr id="1048712" name="椭圆 5"/>
          <p:cNvSpPr/>
          <p:nvPr/>
        </p:nvSpPr>
        <p:spPr>
          <a:xfrm>
            <a:off x="2987824" y="2385870"/>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pitchFamily="18" charset="0"/>
                <a:cs typeface="Times New Roman" panose="02020603050405020304" pitchFamily="18" charset="0"/>
              </a:rPr>
              <a:t>21</a:t>
            </a:r>
            <a:endParaRPr lang="zh-CN" altLang="en-US" sz="2400" dirty="0">
              <a:latin typeface="Times New Roman" panose="02020603050405020304" pitchFamily="18" charset="0"/>
              <a:cs typeface="Times New Roman" panose="02020603050405020304" pitchFamily="18" charset="0"/>
            </a:endParaRPr>
          </a:p>
        </p:txBody>
      </p:sp>
      <p:cxnSp>
        <p:nvCxnSpPr>
          <p:cNvPr id="3145730" name="直接连接符 6"/>
          <p:cNvCxnSpPr/>
          <p:nvPr/>
        </p:nvCxnSpPr>
        <p:spPr>
          <a:xfrm flipH="1">
            <a:off x="2808580" y="2886633"/>
            <a:ext cx="252027" cy="340759"/>
          </a:xfrm>
          <a:prstGeom prst="line">
            <a:avLst/>
          </a:prstGeom>
        </p:spPr>
        <p:style>
          <a:lnRef idx="1">
            <a:schemeClr val="accent1"/>
          </a:lnRef>
          <a:fillRef idx="0">
            <a:schemeClr val="accent1"/>
          </a:fillRef>
          <a:effectRef idx="0">
            <a:schemeClr val="accent1"/>
          </a:effectRef>
          <a:fontRef idx="minor">
            <a:schemeClr val="tx1"/>
          </a:fontRef>
        </p:style>
      </p:cxnSp>
      <p:sp>
        <p:nvSpPr>
          <p:cNvPr id="1048713" name="椭圆 7"/>
          <p:cNvSpPr/>
          <p:nvPr/>
        </p:nvSpPr>
        <p:spPr>
          <a:xfrm>
            <a:off x="2574554" y="3149336"/>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pitchFamily="18" charset="0"/>
                <a:cs typeface="Times New Roman" panose="02020603050405020304" pitchFamily="18" charset="0"/>
              </a:rPr>
              <a:t>13</a:t>
            </a:r>
            <a:endParaRPr lang="zh-CN" altLang="en-US" sz="2400" dirty="0">
              <a:latin typeface="Times New Roman" panose="02020603050405020304" pitchFamily="18" charset="0"/>
              <a:cs typeface="Times New Roman" panose="02020603050405020304" pitchFamily="18" charset="0"/>
            </a:endParaRPr>
          </a:p>
        </p:txBody>
      </p:sp>
      <p:sp>
        <p:nvSpPr>
          <p:cNvPr id="1048714" name="椭圆 8"/>
          <p:cNvSpPr/>
          <p:nvPr/>
        </p:nvSpPr>
        <p:spPr>
          <a:xfrm>
            <a:off x="5011879" y="2346633"/>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pitchFamily="18" charset="0"/>
                <a:cs typeface="Times New Roman" panose="02020603050405020304" pitchFamily="18" charset="0"/>
              </a:rPr>
              <a:t>21</a:t>
            </a:r>
            <a:endParaRPr lang="zh-CN" altLang="en-US" sz="2400" dirty="0">
              <a:latin typeface="Times New Roman" panose="02020603050405020304" pitchFamily="18" charset="0"/>
              <a:cs typeface="Times New Roman" panose="02020603050405020304" pitchFamily="18" charset="0"/>
            </a:endParaRPr>
          </a:p>
        </p:txBody>
      </p:sp>
      <p:cxnSp>
        <p:nvCxnSpPr>
          <p:cNvPr id="3145731" name="直接连接符 9"/>
          <p:cNvCxnSpPr/>
          <p:nvPr/>
        </p:nvCxnSpPr>
        <p:spPr>
          <a:xfrm flipH="1">
            <a:off x="4872279" y="2897229"/>
            <a:ext cx="252027" cy="340759"/>
          </a:xfrm>
          <a:prstGeom prst="line">
            <a:avLst/>
          </a:prstGeom>
        </p:spPr>
        <p:style>
          <a:lnRef idx="1">
            <a:schemeClr val="accent1"/>
          </a:lnRef>
          <a:fillRef idx="0">
            <a:schemeClr val="accent1"/>
          </a:fillRef>
          <a:effectRef idx="0">
            <a:schemeClr val="accent1"/>
          </a:effectRef>
          <a:fontRef idx="minor">
            <a:schemeClr val="tx1"/>
          </a:fontRef>
        </p:style>
      </p:cxnSp>
      <p:sp>
        <p:nvSpPr>
          <p:cNvPr id="1048715" name="椭圆 10"/>
          <p:cNvSpPr/>
          <p:nvPr/>
        </p:nvSpPr>
        <p:spPr>
          <a:xfrm>
            <a:off x="4638253" y="3159932"/>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pitchFamily="18" charset="0"/>
                <a:cs typeface="Times New Roman" panose="02020603050405020304" pitchFamily="18" charset="0"/>
              </a:rPr>
              <a:t>13</a:t>
            </a:r>
            <a:endParaRPr lang="zh-CN" altLang="en-US" sz="2400" dirty="0">
              <a:latin typeface="Times New Roman" panose="02020603050405020304" pitchFamily="18" charset="0"/>
              <a:cs typeface="Times New Roman" panose="02020603050405020304" pitchFamily="18" charset="0"/>
            </a:endParaRPr>
          </a:p>
        </p:txBody>
      </p:sp>
      <p:sp>
        <p:nvSpPr>
          <p:cNvPr id="1048716" name="椭圆 11"/>
          <p:cNvSpPr/>
          <p:nvPr/>
        </p:nvSpPr>
        <p:spPr>
          <a:xfrm>
            <a:off x="5216016" y="3838877"/>
            <a:ext cx="465226"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pitchFamily="18" charset="0"/>
                <a:cs typeface="Times New Roman" panose="02020603050405020304" pitchFamily="18" charset="0"/>
              </a:rPr>
              <a:t>18</a:t>
            </a:r>
            <a:endParaRPr lang="zh-CN" altLang="en-US" sz="2400" dirty="0">
              <a:latin typeface="Times New Roman" panose="02020603050405020304" pitchFamily="18" charset="0"/>
              <a:cs typeface="Times New Roman" panose="02020603050405020304" pitchFamily="18" charset="0"/>
            </a:endParaRPr>
          </a:p>
        </p:txBody>
      </p:sp>
      <p:cxnSp>
        <p:nvCxnSpPr>
          <p:cNvPr id="3145732" name="直接连接符 12"/>
          <p:cNvCxnSpPr>
            <a:stCxn id="1048715" idx="5"/>
            <a:endCxn id="1048716" idx="1"/>
          </p:cNvCxnSpPr>
          <p:nvPr/>
        </p:nvCxnSpPr>
        <p:spPr>
          <a:xfrm>
            <a:off x="5099172" y="3620851"/>
            <a:ext cx="184975" cy="297107"/>
          </a:xfrm>
          <a:prstGeom prst="line">
            <a:avLst/>
          </a:prstGeom>
        </p:spPr>
        <p:style>
          <a:lnRef idx="1">
            <a:schemeClr val="accent1"/>
          </a:lnRef>
          <a:fillRef idx="0">
            <a:schemeClr val="accent1"/>
          </a:fillRef>
          <a:effectRef idx="0">
            <a:schemeClr val="accent1"/>
          </a:effectRef>
          <a:fontRef idx="minor">
            <a:schemeClr val="tx1"/>
          </a:fontRef>
        </p:style>
      </p:cxnSp>
      <p:sp>
        <p:nvSpPr>
          <p:cNvPr id="1048717" name="椭圆 13"/>
          <p:cNvSpPr/>
          <p:nvPr/>
        </p:nvSpPr>
        <p:spPr>
          <a:xfrm>
            <a:off x="7173898" y="2326349"/>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pitchFamily="18" charset="0"/>
                <a:cs typeface="Times New Roman" panose="02020603050405020304" pitchFamily="18" charset="0"/>
              </a:rPr>
              <a:t>18</a:t>
            </a:r>
            <a:endParaRPr lang="zh-CN" altLang="en-US" sz="2400" dirty="0">
              <a:latin typeface="Times New Roman" panose="02020603050405020304" pitchFamily="18" charset="0"/>
              <a:cs typeface="Times New Roman" panose="02020603050405020304" pitchFamily="18" charset="0"/>
            </a:endParaRPr>
          </a:p>
        </p:txBody>
      </p:sp>
      <p:sp>
        <p:nvSpPr>
          <p:cNvPr id="1048718" name="椭圆 14"/>
          <p:cNvSpPr/>
          <p:nvPr/>
        </p:nvSpPr>
        <p:spPr>
          <a:xfrm>
            <a:off x="6701952" y="3287225"/>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pitchFamily="18" charset="0"/>
                <a:cs typeface="Times New Roman" panose="02020603050405020304" pitchFamily="18" charset="0"/>
              </a:rPr>
              <a:t>13</a:t>
            </a:r>
            <a:endParaRPr lang="zh-CN" altLang="en-US" sz="2400" dirty="0">
              <a:latin typeface="Times New Roman" panose="02020603050405020304" pitchFamily="18" charset="0"/>
              <a:cs typeface="Times New Roman" panose="02020603050405020304" pitchFamily="18" charset="0"/>
            </a:endParaRPr>
          </a:p>
        </p:txBody>
      </p:sp>
      <p:sp>
        <p:nvSpPr>
          <p:cNvPr id="1048719" name="椭圆 15"/>
          <p:cNvSpPr/>
          <p:nvPr/>
        </p:nvSpPr>
        <p:spPr>
          <a:xfrm>
            <a:off x="7615114" y="3287225"/>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p>
            <a:pPr algn="ctr"/>
            <a:r>
              <a:rPr lang="en-US" altLang="zh-CN" sz="2400" dirty="0">
                <a:latin typeface="Times New Roman" panose="02020603050405020304" pitchFamily="18" charset="0"/>
                <a:cs typeface="Times New Roman" panose="02020603050405020304" pitchFamily="18" charset="0"/>
              </a:rPr>
              <a:t>21</a:t>
            </a:r>
            <a:endParaRPr lang="zh-CN" altLang="en-US" sz="2400" dirty="0">
              <a:latin typeface="Times New Roman" panose="02020603050405020304" pitchFamily="18" charset="0"/>
              <a:cs typeface="Times New Roman" panose="02020603050405020304" pitchFamily="18" charset="0"/>
            </a:endParaRPr>
          </a:p>
        </p:txBody>
      </p:sp>
      <p:cxnSp>
        <p:nvCxnSpPr>
          <p:cNvPr id="3145733" name="直接连接符 16"/>
          <p:cNvCxnSpPr>
            <a:stCxn id="1048717" idx="3"/>
            <a:endCxn id="1048718" idx="0"/>
          </p:cNvCxnSpPr>
          <p:nvPr/>
        </p:nvCxnSpPr>
        <p:spPr>
          <a:xfrm flipH="1">
            <a:off x="6971952" y="2787268"/>
            <a:ext cx="281027" cy="499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734" name="直接连接符 17"/>
          <p:cNvCxnSpPr>
            <a:stCxn id="1048717" idx="5"/>
            <a:endCxn id="1048719" idx="0"/>
          </p:cNvCxnSpPr>
          <p:nvPr/>
        </p:nvCxnSpPr>
        <p:spPr>
          <a:xfrm>
            <a:off x="7634817" y="2787268"/>
            <a:ext cx="250297" cy="499957"/>
          </a:xfrm>
          <a:prstGeom prst="line">
            <a:avLst/>
          </a:prstGeom>
        </p:spPr>
        <p:style>
          <a:lnRef idx="1">
            <a:schemeClr val="accent1"/>
          </a:lnRef>
          <a:fillRef idx="0">
            <a:schemeClr val="accent1"/>
          </a:fillRef>
          <a:effectRef idx="0">
            <a:schemeClr val="accent1"/>
          </a:effectRef>
          <a:fontRef idx="minor">
            <a:schemeClr val="tx1"/>
          </a:fontRef>
        </p:style>
      </p:cxnSp>
      <p:sp>
        <p:nvSpPr>
          <p:cNvPr id="1048720" name="TextBox 30"/>
          <p:cNvSpPr txBox="1"/>
          <p:nvPr/>
        </p:nvSpPr>
        <p:spPr>
          <a:xfrm>
            <a:off x="802184" y="1577696"/>
            <a:ext cx="3103742" cy="583565"/>
          </a:xfrm>
          <a:prstGeom prst="rect">
            <a:avLst/>
          </a:prstGeom>
          <a:noFill/>
        </p:spPr>
        <p:txBody>
          <a:bodyPr wrap="square" rtlCol="0">
            <a:spAutoFit/>
          </a:bodyPr>
          <a:p>
            <a:r>
              <a:rPr lang="en-US" altLang="zh-CN" sz="3200" dirty="0"/>
              <a:t>21,13,18</a:t>
            </a:r>
            <a:endParaRPr lang="zh-CN" altLang="en-US" sz="32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7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457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87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7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457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87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87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457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87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87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7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457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45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2" grpId="0" animBg="1"/>
      <p:bldP spid="1048713" grpId="0" animBg="1"/>
      <p:bldP spid="1048714" grpId="0" animBg="1"/>
      <p:bldP spid="1048715" grpId="0" animBg="1"/>
      <p:bldP spid="1048716" grpId="0" animBg="1"/>
      <p:bldP spid="1048717" grpId="0" animBg="1"/>
      <p:bldP spid="1048718" grpId="0" animBg="1"/>
      <p:bldP spid="10487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721" name="内容占位符 1"/>
          <p:cNvSpPr>
            <a:spLocks noGrp="1"/>
          </p:cNvSpPr>
          <p:nvPr>
            <p:ph idx="4294967295"/>
          </p:nvPr>
        </p:nvSpPr>
        <p:spPr>
          <a:xfrm>
            <a:off x="0" y="1481455"/>
            <a:ext cx="8229600" cy="4525645"/>
          </a:xfrm>
        </p:spPr>
        <p:txBody>
          <a:bodyPr/>
          <a:p>
            <a:pPr marL="109855" indent="0">
              <a:buNone/>
            </a:pPr>
            <a:r>
              <a:rPr lang="en-US" altLang="zh-CN" b="1" dirty="0"/>
              <a:t>2</a:t>
            </a:r>
            <a:r>
              <a:rPr lang="zh-CN" altLang="zh-CN" b="1" dirty="0"/>
              <a:t>．</a:t>
            </a:r>
            <a:r>
              <a:rPr lang="en-US" altLang="zh-CN" b="1" dirty="0" err="1"/>
              <a:t>TreeSet</a:t>
            </a:r>
            <a:r>
              <a:rPr lang="zh-CN" altLang="zh-CN" b="1" dirty="0"/>
              <a:t>中对象的比较方法</a:t>
            </a:r>
            <a:endParaRPr lang="en-US" altLang="zh-CN" b="1" dirty="0"/>
          </a:p>
          <a:p>
            <a:pPr lvl="1"/>
            <a:r>
              <a:rPr lang="zh-CN" altLang="zh-CN" dirty="0"/>
              <a:t>有一部分类已实现了</a:t>
            </a:r>
            <a:r>
              <a:rPr lang="en-US" altLang="zh-CN" dirty="0" err="1"/>
              <a:t>java.lang.Comparable</a:t>
            </a:r>
            <a:r>
              <a:rPr lang="zh-CN" altLang="zh-CN" dirty="0"/>
              <a:t>接口，如基本类型的包装类、</a:t>
            </a:r>
            <a:r>
              <a:rPr lang="en-US" altLang="zh-CN" dirty="0"/>
              <a:t>String</a:t>
            </a:r>
            <a:r>
              <a:rPr lang="zh-CN" altLang="zh-CN" dirty="0"/>
              <a:t>类等，它们在</a:t>
            </a:r>
            <a:r>
              <a:rPr lang="en-US" altLang="zh-CN" dirty="0" err="1"/>
              <a:t>compareTo</a:t>
            </a:r>
            <a:r>
              <a:rPr lang="en-US" altLang="zh-CN" dirty="0"/>
              <a:t>()</a:t>
            </a:r>
            <a:r>
              <a:rPr lang="zh-CN" altLang="zh-CN" dirty="0"/>
              <a:t>方法中定义好了比较对象的规则。像这样的对象可以直接插入</a:t>
            </a:r>
            <a:r>
              <a:rPr lang="en-US" altLang="zh-CN" dirty="0" err="1"/>
              <a:t>TreeSet</a:t>
            </a:r>
            <a:r>
              <a:rPr lang="zh-CN" altLang="zh-CN" dirty="0"/>
              <a:t>集合</a:t>
            </a:r>
            <a:r>
              <a:rPr lang="en-US" altLang="zh-CN" dirty="0"/>
              <a:t>.</a:t>
            </a:r>
            <a:endParaRPr lang="en-US" altLang="zh-CN" dirty="0"/>
          </a:p>
          <a:p>
            <a:pPr lvl="1"/>
            <a:endParaRPr lang="en-US" altLang="zh-CN" b="1" dirty="0"/>
          </a:p>
          <a:p>
            <a:pPr lvl="1"/>
            <a:r>
              <a:rPr lang="zh-CN" altLang="zh-CN" dirty="0"/>
              <a:t>使用</a:t>
            </a:r>
            <a:r>
              <a:rPr lang="en-US" altLang="zh-CN" dirty="0" err="1"/>
              <a:t>TreeSet</a:t>
            </a:r>
            <a:r>
              <a:rPr lang="zh-CN" altLang="zh-CN" dirty="0"/>
              <a:t>存储</a:t>
            </a:r>
            <a:r>
              <a:rPr lang="zh-CN" altLang="en-US" dirty="0">
                <a:solidFill>
                  <a:srgbClr val="C00000"/>
                </a:solidFill>
              </a:rPr>
              <a:t>自定义类</a:t>
            </a:r>
            <a:r>
              <a:rPr lang="zh-CN" altLang="zh-CN" dirty="0">
                <a:solidFill>
                  <a:srgbClr val="C00000"/>
                </a:solidFill>
              </a:rPr>
              <a:t>对象</a:t>
            </a:r>
            <a:r>
              <a:rPr lang="zh-CN" altLang="zh-CN" dirty="0"/>
              <a:t>时，对象所在类要实现</a:t>
            </a:r>
            <a:r>
              <a:rPr lang="en-US" altLang="zh-CN" dirty="0"/>
              <a:t>Comparable</a:t>
            </a:r>
            <a:r>
              <a:rPr lang="zh-CN" altLang="zh-CN" dirty="0"/>
              <a:t>接口，在</a:t>
            </a:r>
            <a:r>
              <a:rPr lang="en-US" altLang="zh-CN" dirty="0" err="1"/>
              <a:t>compareTo</a:t>
            </a:r>
            <a:r>
              <a:rPr lang="en-US" altLang="zh-CN" dirty="0"/>
              <a:t>()</a:t>
            </a:r>
            <a:r>
              <a:rPr lang="zh-CN" altLang="zh-CN" dirty="0"/>
              <a:t>方法中定义对象比较的规则。</a:t>
            </a:r>
            <a:endParaRPr lang="zh-CN" altLang="zh-CN" dirty="0"/>
          </a:p>
          <a:p>
            <a:pPr lvl="1"/>
            <a:endParaRPr lang="zh-CN" altLang="en-US" dirty="0"/>
          </a:p>
        </p:txBody>
      </p:sp>
      <p:sp>
        <p:nvSpPr>
          <p:cNvPr id="1048722"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723"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8-5</a:t>
            </a:r>
            <a:r>
              <a:rPr lang="zh-CN" altLang="zh-CN" dirty="0"/>
              <a:t>】向</a:t>
            </a:r>
            <a:r>
              <a:rPr lang="en-US" altLang="zh-CN" dirty="0" err="1"/>
              <a:t>TreeSet</a:t>
            </a:r>
            <a:r>
              <a:rPr lang="zh-CN" altLang="zh-CN" dirty="0"/>
              <a:t>中插入</a:t>
            </a:r>
            <a:r>
              <a:rPr lang="en-US" altLang="zh-CN" dirty="0"/>
              <a:t>3</a:t>
            </a:r>
            <a:r>
              <a:rPr lang="zh-CN" altLang="zh-CN" dirty="0"/>
              <a:t>个字符串，然后输出集合中的所有元素。</a:t>
            </a:r>
            <a:endParaRPr lang="en-US" altLang="zh-CN" dirty="0"/>
          </a:p>
          <a:p>
            <a:pPr marL="393065" lvl="1" indent="0">
              <a:buNone/>
            </a:pPr>
            <a:endParaRPr lang="zh-CN" altLang="en-US" dirty="0"/>
          </a:p>
        </p:txBody>
      </p:sp>
      <p:sp>
        <p:nvSpPr>
          <p:cNvPr id="1048724" name="标题 2"/>
          <p:cNvSpPr>
            <a:spLocks noGrp="1"/>
          </p:cNvSpPr>
          <p:nvPr>
            <p:ph type="title"/>
          </p:nvPr>
        </p:nvSpPr>
        <p:spPr/>
        <p:txBody>
          <a:bodyPr>
            <a:normAutofit fontScale="90000"/>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725" name="内容占位符 1"/>
          <p:cNvSpPr>
            <a:spLocks noGrp="1"/>
          </p:cNvSpPr>
          <p:nvPr>
            <p:ph idx="4294967295"/>
          </p:nvPr>
        </p:nvSpPr>
        <p:spPr>
          <a:xfrm>
            <a:off x="0" y="1481455"/>
            <a:ext cx="8229600" cy="4525645"/>
          </a:xfrm>
        </p:spPr>
        <p:txBody>
          <a:bodyPr vert="horz">
            <a:normAutofit/>
          </a:bodyPr>
          <a:p>
            <a:pPr marL="109855" indent="0">
              <a:buNone/>
            </a:pPr>
            <a:r>
              <a:rPr lang="en-US" altLang="zh-CN" b="1" dirty="0"/>
              <a:t>2</a:t>
            </a:r>
            <a:r>
              <a:rPr lang="zh-CN" altLang="zh-CN" b="1" dirty="0"/>
              <a:t>．</a:t>
            </a:r>
            <a:r>
              <a:rPr lang="en-US" altLang="zh-CN" b="1" dirty="0" err="1"/>
              <a:t>TreeSet</a:t>
            </a:r>
            <a:r>
              <a:rPr lang="zh-CN" altLang="zh-CN" b="1" dirty="0"/>
              <a:t>中对象的比较方法</a:t>
            </a:r>
            <a:endParaRPr lang="zh-CN" altLang="zh-CN" b="1" dirty="0"/>
          </a:p>
          <a:p>
            <a:pPr marL="109855" indent="0">
              <a:buNone/>
            </a:pPr>
            <a:endParaRPr lang="zh-CN" altLang="en-US" b="1" dirty="0"/>
          </a:p>
        </p:txBody>
      </p:sp>
      <p:sp>
        <p:nvSpPr>
          <p:cNvPr id="1048726"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
        <p:nvSpPr>
          <p:cNvPr id="1048727" name="文本框 4"/>
          <p:cNvSpPr txBox="1"/>
          <p:nvPr/>
        </p:nvSpPr>
        <p:spPr>
          <a:xfrm>
            <a:off x="179512" y="2132856"/>
            <a:ext cx="8964488" cy="4184650"/>
          </a:xfrm>
          <a:prstGeom prst="rect">
            <a:avLst/>
          </a:prstGeom>
          <a:noFill/>
        </p:spPr>
        <p:txBody>
          <a:bodyPr wrap="square">
            <a:spAutoFit/>
          </a:bodyPr>
          <a:p>
            <a:pPr indent="269240" algn="l" fontAlgn="auto">
              <a:spcBef>
                <a:spcPts val="600"/>
              </a:spcBef>
            </a:pPr>
            <a:r>
              <a:rPr lang="en-US" altLang="zh-CN" sz="1800" b="1" dirty="0">
                <a:effectLst/>
                <a:latin typeface="Times New Roman" panose="02020603050405020304" pitchFamily="18" charset="0"/>
                <a:ea typeface="宋体" panose="02010600030101010101" pitchFamily="2" charset="-122"/>
              </a:rPr>
              <a:t>public</a:t>
            </a: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class</a:t>
            </a:r>
            <a:r>
              <a:rPr lang="en-US" altLang="zh-CN" sz="1800" dirty="0">
                <a:effectLst/>
                <a:latin typeface="Times New Roman" panose="02020603050405020304" pitchFamily="18" charset="0"/>
                <a:ea typeface="宋体" panose="02010600030101010101" pitchFamily="2" charset="-122"/>
              </a:rPr>
              <a:t> Student </a:t>
            </a:r>
            <a:r>
              <a:rPr lang="en-US" altLang="zh-CN" sz="1800" b="1" dirty="0">
                <a:effectLst/>
                <a:latin typeface="Times New Roman" panose="02020603050405020304" pitchFamily="18" charset="0"/>
                <a:ea typeface="宋体" panose="02010600030101010101" pitchFamily="2" charset="-122"/>
              </a:rPr>
              <a:t>implements</a:t>
            </a:r>
            <a:r>
              <a:rPr lang="en-US" altLang="zh-CN" sz="1800" dirty="0">
                <a:effectLst/>
                <a:latin typeface="Times New Roman" panose="02020603050405020304" pitchFamily="18" charset="0"/>
                <a:ea typeface="宋体" panose="02010600030101010101" pitchFamily="2" charset="-122"/>
              </a:rPr>
              <a:t> Comparable{</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private</a:t>
            </a:r>
            <a:r>
              <a:rPr lang="en-US" altLang="zh-CN" sz="1800" dirty="0">
                <a:effectLst/>
                <a:latin typeface="Times New Roman" panose="02020603050405020304" pitchFamily="18" charset="0"/>
                <a:ea typeface="宋体" panose="02010600030101010101" pitchFamily="2" charset="-122"/>
              </a:rPr>
              <a:t> String name;</a:t>
            </a:r>
            <a:endParaRPr lang="zh-CN" altLang="zh-CN" sz="2000" dirty="0">
              <a:effectLst/>
              <a:latin typeface="Times New Roman" panose="02020603050405020304" pitchFamily="18" charset="0"/>
              <a:ea typeface="宋体" panose="02010600030101010101" pitchFamily="2" charset="-122"/>
            </a:endParaRPr>
          </a:p>
          <a:p>
            <a:pPr indent="267970" algn="just">
              <a:spcBef>
                <a:spcPts val="600"/>
              </a:spcBef>
            </a:pP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private</a:t>
            </a: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int</a:t>
            </a:r>
            <a:r>
              <a:rPr lang="en-US" altLang="zh-CN" sz="1800" dirty="0">
                <a:effectLst/>
                <a:latin typeface="Times New Roman" panose="02020603050405020304" pitchFamily="18" charset="0"/>
                <a:ea typeface="宋体" panose="02010600030101010101" pitchFamily="2" charset="-122"/>
              </a:rPr>
              <a:t> age;</a:t>
            </a:r>
            <a:endParaRPr lang="zh-CN" altLang="zh-CN" sz="2000" dirty="0">
              <a:effectLst/>
              <a:latin typeface="Times New Roman" panose="02020603050405020304" pitchFamily="18" charset="0"/>
              <a:ea typeface="宋体" panose="02010600030101010101" pitchFamily="2" charset="-122"/>
            </a:endParaRPr>
          </a:p>
          <a:p>
            <a:pPr indent="456565" algn="l" fontAlgn="auto">
              <a:spcBef>
                <a:spcPts val="600"/>
              </a:spcBef>
            </a:pPr>
            <a:r>
              <a:rPr lang="en-US" altLang="zh-CN" sz="1800" b="1" dirty="0">
                <a:effectLst/>
                <a:latin typeface="Times New Roman" panose="02020603050405020304" pitchFamily="18" charset="0"/>
                <a:ea typeface="宋体" panose="02010600030101010101" pitchFamily="2" charset="-122"/>
              </a:rPr>
              <a:t>	public</a:t>
            </a: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int</a:t>
            </a:r>
            <a:r>
              <a:rPr lang="en-US" altLang="zh-CN"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compareTo</a:t>
            </a:r>
            <a:r>
              <a:rPr lang="en-US" altLang="zh-CN" sz="1800" dirty="0">
                <a:effectLst/>
                <a:latin typeface="Times New Roman" panose="02020603050405020304" pitchFamily="18" charset="0"/>
                <a:ea typeface="宋体" panose="02010600030101010101" pitchFamily="2" charset="-122"/>
              </a:rPr>
              <a:t>(Object obj) {</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if</a:t>
            </a:r>
            <a:r>
              <a:rPr lang="en-US" altLang="zh-CN" sz="1800" dirty="0">
                <a:effectLst/>
                <a:latin typeface="Times New Roman" panose="02020603050405020304" pitchFamily="18" charset="0"/>
                <a:ea typeface="宋体" panose="02010600030101010101" pitchFamily="2" charset="-122"/>
              </a:rPr>
              <a:t>(obj </a:t>
            </a:r>
            <a:r>
              <a:rPr lang="en-US" altLang="zh-CN" sz="1800" b="1" dirty="0" err="1">
                <a:effectLst/>
                <a:latin typeface="Times New Roman" panose="02020603050405020304" pitchFamily="18" charset="0"/>
                <a:ea typeface="宋体" panose="02010600030101010101" pitchFamily="2" charset="-122"/>
              </a:rPr>
              <a:t>instanceof</a:t>
            </a:r>
            <a:r>
              <a:rPr lang="en-US" altLang="zh-CN" sz="1800" dirty="0">
                <a:effectLst/>
                <a:latin typeface="Times New Roman" panose="02020603050405020304" pitchFamily="18" charset="0"/>
                <a:ea typeface="宋体" panose="02010600030101010101" pitchFamily="2" charset="-122"/>
              </a:rPr>
              <a:t> Student){</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pitchFamily="18" charset="0"/>
                <a:ea typeface="宋体" panose="02010600030101010101" pitchFamily="2" charset="-122"/>
              </a:rPr>
              <a:t>			Student </a:t>
            </a:r>
            <a:r>
              <a:rPr lang="en-US" altLang="zh-CN" sz="1800" dirty="0" err="1">
                <a:effectLst/>
                <a:latin typeface="Times New Roman" panose="02020603050405020304" pitchFamily="18" charset="0"/>
                <a:ea typeface="宋体" panose="02010600030101010101" pitchFamily="2" charset="-122"/>
              </a:rPr>
              <a:t>stu</a:t>
            </a:r>
            <a:r>
              <a:rPr lang="en-US" altLang="zh-CN" sz="1800" dirty="0">
                <a:effectLst/>
                <a:latin typeface="Times New Roman" panose="02020603050405020304" pitchFamily="18" charset="0"/>
                <a:ea typeface="宋体" panose="02010600030101010101" pitchFamily="2" charset="-122"/>
              </a:rPr>
              <a:t> = (Student)obj;</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return</a:t>
            </a:r>
            <a:r>
              <a:rPr lang="en-US" altLang="zh-CN" sz="1800" dirty="0">
                <a:effectLst/>
                <a:latin typeface="Times New Roman" panose="02020603050405020304" pitchFamily="18" charset="0"/>
                <a:ea typeface="宋体" panose="02010600030101010101" pitchFamily="2" charset="-122"/>
              </a:rPr>
              <a:t> </a:t>
            </a:r>
            <a:r>
              <a:rPr lang="en-US" altLang="zh-CN" sz="1800" b="1" dirty="0" err="1">
                <a:effectLst/>
                <a:latin typeface="Times New Roman" panose="02020603050405020304" pitchFamily="18" charset="0"/>
                <a:ea typeface="宋体" panose="02010600030101010101" pitchFamily="2" charset="-122"/>
              </a:rPr>
              <a:t>this</a:t>
            </a:r>
            <a:r>
              <a:rPr lang="en-US" altLang="zh-CN" sz="1800" dirty="0" err="1">
                <a:effectLst/>
                <a:latin typeface="Times New Roman" panose="02020603050405020304" pitchFamily="18" charset="0"/>
                <a:ea typeface="宋体" panose="02010600030101010101" pitchFamily="2" charset="-122"/>
              </a:rPr>
              <a:t>.name.compareTo</a:t>
            </a:r>
            <a:r>
              <a:rPr lang="en-US" altLang="zh-CN" sz="1800" dirty="0">
                <a:effectLst/>
                <a:latin typeface="Times New Roman" panose="02020603050405020304" pitchFamily="18" charset="0"/>
                <a:ea typeface="宋体" panose="02010600030101010101" pitchFamily="2" charset="-122"/>
              </a:rPr>
              <a:t>(stu.name);//</a:t>
            </a:r>
            <a:r>
              <a:rPr lang="zh-CN" altLang="zh-CN" sz="1800" dirty="0">
                <a:effectLst/>
                <a:latin typeface="Times New Roman" panose="02020603050405020304" pitchFamily="18" charset="0"/>
                <a:ea typeface="宋体" panose="02010600030101010101" pitchFamily="2" charset="-122"/>
              </a:rPr>
              <a:t>当前对象</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传入对象</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pitchFamily="18" charset="0"/>
                <a:ea typeface="宋体" panose="02010600030101010101" pitchFamily="2" charset="-122"/>
              </a:rPr>
              <a:t>		}</a:t>
            </a:r>
            <a:endParaRPr lang="zh-CN" altLang="zh-CN" sz="2000" dirty="0">
              <a:effectLst/>
              <a:latin typeface="Times New Roman" panose="02020603050405020304" pitchFamily="18" charset="0"/>
              <a:ea typeface="宋体" panose="02010600030101010101" pitchFamily="2" charset="-122"/>
            </a:endParaRPr>
          </a:p>
          <a:p>
            <a:pPr indent="267970" algn="l" fontAlgn="auto">
              <a:spcBef>
                <a:spcPts val="600"/>
              </a:spcBef>
            </a:pP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return</a:t>
            </a:r>
            <a:r>
              <a:rPr lang="en-US" altLang="zh-CN" sz="1800" dirty="0">
                <a:effectLst/>
                <a:latin typeface="Times New Roman" panose="02020603050405020304" pitchFamily="18" charset="0"/>
                <a:ea typeface="宋体" panose="02010600030101010101" pitchFamily="2" charset="-122"/>
              </a:rPr>
              <a:t> 0;</a:t>
            </a:r>
            <a:endParaRPr lang="zh-CN" altLang="zh-CN" sz="2000" dirty="0">
              <a:effectLst/>
              <a:latin typeface="Times New Roman" panose="02020603050405020304" pitchFamily="18" charset="0"/>
              <a:ea typeface="宋体" panose="02010600030101010101" pitchFamily="2" charset="-122"/>
            </a:endParaRPr>
          </a:p>
          <a:p>
            <a:pPr indent="267970" algn="just">
              <a:spcBef>
                <a:spcPts val="600"/>
              </a:spcBef>
            </a:pPr>
            <a:r>
              <a:rPr lang="en-US" altLang="zh-CN" sz="1800" dirty="0">
                <a:effectLst/>
                <a:latin typeface="Times New Roman" panose="02020603050405020304" pitchFamily="18" charset="0"/>
                <a:ea typeface="宋体" panose="02010600030101010101" pitchFamily="2" charset="-122"/>
              </a:rPr>
              <a:t>	}	</a:t>
            </a:r>
            <a:endParaRPr lang="zh-CN" altLang="zh-CN" sz="2000" dirty="0">
              <a:effectLst/>
              <a:latin typeface="Times New Roman" panose="02020603050405020304" pitchFamily="18" charset="0"/>
              <a:ea typeface="宋体" panose="02010600030101010101" pitchFamily="2" charset="-122"/>
            </a:endParaRPr>
          </a:p>
          <a:p>
            <a:pPr indent="267970" algn="just">
              <a:spcBef>
                <a:spcPts val="600"/>
              </a:spcBef>
            </a:pPr>
            <a:r>
              <a:rPr lang="en-US" altLang="zh-CN" sz="1800" dirty="0">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728" name="内容占位符 1"/>
          <p:cNvSpPr>
            <a:spLocks noGrp="1"/>
          </p:cNvSpPr>
          <p:nvPr>
            <p:ph idx="4294967295"/>
          </p:nvPr>
        </p:nvSpPr>
        <p:spPr>
          <a:xfrm>
            <a:off x="0" y="1481455"/>
            <a:ext cx="8229600" cy="4525645"/>
          </a:xfrm>
        </p:spPr>
        <p:txBody>
          <a:bodyPr vert="horz">
            <a:normAutofit/>
          </a:bodyPr>
          <a:p>
            <a:pPr marL="109855" indent="0">
              <a:buNone/>
            </a:pPr>
            <a:r>
              <a:rPr lang="zh-CN" altLang="zh-CN" sz="2400" dirty="0"/>
              <a:t>【例</a:t>
            </a:r>
            <a:r>
              <a:rPr lang="en-US" altLang="zh-CN" sz="2400" dirty="0"/>
              <a:t>8-7</a:t>
            </a:r>
            <a:r>
              <a:rPr lang="zh-CN" altLang="zh-CN" sz="2400" dirty="0"/>
              <a:t>】为</a:t>
            </a:r>
            <a:r>
              <a:rPr lang="en-US" altLang="zh-CN" sz="2400" dirty="0"/>
              <a:t>Student</a:t>
            </a:r>
            <a:r>
              <a:rPr lang="zh-CN" altLang="zh-CN" sz="2400" dirty="0"/>
              <a:t>类定义两个比较器</a:t>
            </a:r>
            <a:r>
              <a:rPr lang="en-US" altLang="zh-CN" sz="2400" dirty="0" err="1"/>
              <a:t>ComparatorName</a:t>
            </a:r>
            <a:r>
              <a:rPr lang="zh-CN" altLang="zh-CN" sz="2400" dirty="0"/>
              <a:t>和</a:t>
            </a:r>
            <a:r>
              <a:rPr lang="en-US" altLang="zh-CN" sz="2400" dirty="0" err="1"/>
              <a:t>ComparatorNameAge</a:t>
            </a:r>
            <a:r>
              <a:rPr lang="zh-CN" altLang="zh-CN" sz="2400" dirty="0"/>
              <a:t>。</a:t>
            </a:r>
            <a:r>
              <a:rPr lang="en-US" altLang="zh-CN" sz="2400" dirty="0" err="1"/>
              <a:t>ComparatorName</a:t>
            </a:r>
            <a:r>
              <a:rPr lang="zh-CN" altLang="zh-CN" sz="2400" dirty="0"/>
              <a:t>按</a:t>
            </a:r>
            <a:r>
              <a:rPr lang="en-US" altLang="zh-CN" sz="2400" dirty="0"/>
              <a:t>name</a:t>
            </a:r>
            <a:r>
              <a:rPr lang="zh-CN" altLang="zh-CN" sz="2400" dirty="0"/>
              <a:t>排序，</a:t>
            </a:r>
            <a:r>
              <a:rPr lang="en-US" altLang="zh-CN" sz="2400" dirty="0" err="1"/>
              <a:t>ComparatorNameAge</a:t>
            </a:r>
            <a:r>
              <a:rPr lang="zh-CN" altLang="zh-CN" sz="2400" dirty="0"/>
              <a:t>在</a:t>
            </a:r>
            <a:r>
              <a:rPr lang="en-US" altLang="zh-CN" sz="2400" dirty="0"/>
              <a:t>name</a:t>
            </a:r>
            <a:r>
              <a:rPr lang="zh-CN" altLang="zh-CN" sz="2400" dirty="0"/>
              <a:t>相同时继续按</a:t>
            </a:r>
            <a:r>
              <a:rPr lang="en-US" altLang="zh-CN" sz="2400" dirty="0"/>
              <a:t>age</a:t>
            </a:r>
            <a:r>
              <a:rPr lang="zh-CN" altLang="zh-CN" sz="2400" dirty="0"/>
              <a:t>排序。</a:t>
            </a:r>
            <a:endParaRPr lang="zh-CN" altLang="zh-CN" sz="2400" dirty="0"/>
          </a:p>
          <a:p>
            <a:pPr marL="109855" indent="0">
              <a:buNone/>
            </a:pPr>
            <a:endParaRPr lang="zh-CN" altLang="en-US" sz="2400" dirty="0"/>
          </a:p>
        </p:txBody>
      </p:sp>
      <p:sp>
        <p:nvSpPr>
          <p:cNvPr id="1048729"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09" name="内容占位符 1"/>
          <p:cNvSpPr>
            <a:spLocks noGrp="1"/>
          </p:cNvSpPr>
          <p:nvPr>
            <p:ph idx="1"/>
          </p:nvPr>
        </p:nvSpPr>
        <p:spPr>
          <a:xfrm>
            <a:off x="457200" y="1481328"/>
            <a:ext cx="8229600" cy="4525963"/>
          </a:xfrm>
        </p:spPr>
        <p:txBody>
          <a:bodyPr/>
          <a:p>
            <a:r>
              <a:rPr lang="zh-CN" altLang="zh-CN" dirty="0"/>
              <a:t>根据</a:t>
            </a:r>
            <a:r>
              <a:rPr lang="en-US" altLang="zh-CN" dirty="0"/>
              <a:t>Collection</a:t>
            </a:r>
            <a:r>
              <a:rPr lang="zh-CN" altLang="zh-CN" dirty="0"/>
              <a:t>和</a:t>
            </a:r>
            <a:r>
              <a:rPr lang="en-US" altLang="zh-CN" dirty="0"/>
              <a:t>Map</a:t>
            </a:r>
            <a:r>
              <a:rPr lang="zh-CN" altLang="zh-CN" dirty="0"/>
              <a:t>的架构，</a:t>
            </a:r>
            <a:r>
              <a:rPr lang="en-US" altLang="zh-CN" dirty="0"/>
              <a:t>Java</a:t>
            </a:r>
            <a:r>
              <a:rPr lang="zh-CN" altLang="zh-CN" dirty="0"/>
              <a:t>中的集合可以分为三大类</a:t>
            </a:r>
            <a:endParaRPr lang="en-US" altLang="zh-CN" dirty="0"/>
          </a:p>
          <a:p>
            <a:pPr lvl="1"/>
            <a:r>
              <a:rPr lang="en-US" altLang="zh-CN" dirty="0"/>
              <a:t>List</a:t>
            </a:r>
            <a:r>
              <a:rPr lang="zh-CN" altLang="en-US" dirty="0"/>
              <a:t>：</a:t>
            </a:r>
            <a:r>
              <a:rPr lang="zh-CN" altLang="zh-CN" dirty="0"/>
              <a:t>有序集合，它会记录每次添加元素的顺序，元素可以重复；</a:t>
            </a:r>
            <a:endParaRPr lang="en-US" altLang="zh-CN" dirty="0"/>
          </a:p>
          <a:p>
            <a:pPr lvl="1"/>
            <a:r>
              <a:rPr lang="en-US" altLang="zh-CN" dirty="0"/>
              <a:t>Set</a:t>
            </a:r>
            <a:r>
              <a:rPr lang="zh-CN" altLang="en-US" dirty="0"/>
              <a:t>：</a:t>
            </a:r>
            <a:r>
              <a:rPr lang="zh-CN" altLang="zh-CN" dirty="0"/>
              <a:t>无序集合，它不记录元素添加的顺序，因此元素不可重复；</a:t>
            </a:r>
            <a:endParaRPr lang="en-US" altLang="zh-CN" dirty="0"/>
          </a:p>
          <a:p>
            <a:pPr lvl="1"/>
            <a:r>
              <a:rPr lang="en-US" altLang="zh-CN" dirty="0"/>
              <a:t>Map</a:t>
            </a:r>
            <a:r>
              <a:rPr lang="zh-CN" altLang="en-US" dirty="0"/>
              <a:t>：</a:t>
            </a:r>
            <a:r>
              <a:rPr lang="zh-CN" altLang="zh-CN" dirty="0"/>
              <a:t>键值对的集合，它的每个元素都由键值</a:t>
            </a:r>
            <a:r>
              <a:rPr lang="en-US" altLang="zh-CN" dirty="0"/>
              <a:t>key</a:t>
            </a:r>
            <a:r>
              <a:rPr lang="zh-CN" altLang="zh-CN" dirty="0"/>
              <a:t>和取值</a:t>
            </a:r>
            <a:r>
              <a:rPr lang="en-US" altLang="zh-CN" dirty="0"/>
              <a:t>value</a:t>
            </a:r>
            <a:r>
              <a:rPr lang="zh-CN" altLang="zh-CN" dirty="0"/>
              <a:t>对应组成，键值和取值分别存储，键值是无序集合</a:t>
            </a:r>
            <a:r>
              <a:rPr lang="en-US" altLang="zh-CN" dirty="0"/>
              <a:t>Set</a:t>
            </a:r>
            <a:r>
              <a:rPr lang="zh-CN" altLang="zh-CN" dirty="0"/>
              <a:t>，取值是有序集合</a:t>
            </a:r>
            <a:r>
              <a:rPr lang="en-US" altLang="zh-CN" dirty="0"/>
              <a:t>List</a:t>
            </a:r>
            <a:r>
              <a:rPr lang="zh-CN" altLang="zh-CN" dirty="0"/>
              <a:t>。</a:t>
            </a:r>
            <a:endParaRPr lang="zh-CN" altLang="en-US" dirty="0"/>
          </a:p>
        </p:txBody>
      </p:sp>
      <p:sp>
        <p:nvSpPr>
          <p:cNvPr id="1048610" name="标题 2"/>
          <p:cNvSpPr>
            <a:spLocks noGrp="1"/>
          </p:cNvSpPr>
          <p:nvPr>
            <p:ph type="title"/>
          </p:nvPr>
        </p:nvSpPr>
        <p:spPr/>
        <p:txBody>
          <a:bodyPr wrap="square">
            <a:spAutoFit/>
          </a:bodyPr>
          <a:p>
            <a:r>
              <a:rPr lang="en-US" altLang="zh-CN" dirty="0">
                <a:effectLst/>
              </a:rPr>
              <a:t>8.1.1  </a:t>
            </a:r>
            <a:r>
              <a:rPr lang="zh-CN" altLang="zh-CN" dirty="0">
                <a:effectLst/>
              </a:rPr>
              <a:t>集合框架的常用部分</a:t>
            </a:r>
            <a:endParaRPr lang="zh-CN" altLang="en-US" dirty="0"/>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730" name="内容占位符 1"/>
          <p:cNvSpPr>
            <a:spLocks noGrp="1"/>
          </p:cNvSpPr>
          <p:nvPr>
            <p:ph idx="4294967295"/>
          </p:nvPr>
        </p:nvSpPr>
        <p:spPr>
          <a:xfrm>
            <a:off x="0" y="1481455"/>
            <a:ext cx="8229600" cy="4525645"/>
          </a:xfrm>
        </p:spPr>
        <p:txBody>
          <a:bodyPr vert="horz">
            <a:normAutofit/>
          </a:bodyPr>
          <a:p>
            <a:pPr marL="109855" indent="0">
              <a:buNone/>
            </a:pPr>
            <a:r>
              <a:rPr lang="en-US" altLang="zh-CN" b="1" dirty="0"/>
              <a:t>3</a:t>
            </a:r>
            <a:r>
              <a:rPr lang="zh-CN" altLang="zh-CN" b="1" dirty="0"/>
              <a:t>．向</a:t>
            </a:r>
            <a:r>
              <a:rPr lang="en-US" altLang="zh-CN" b="1" dirty="0" err="1"/>
              <a:t>TreeSet</a:t>
            </a:r>
            <a:r>
              <a:rPr lang="zh-CN" altLang="zh-CN" b="1" dirty="0"/>
              <a:t>注入比较器</a:t>
            </a:r>
            <a:endParaRPr lang="zh-CN" altLang="zh-CN" b="1" dirty="0"/>
          </a:p>
          <a:p>
            <a:pPr marL="109855" indent="0">
              <a:buNone/>
            </a:pPr>
            <a:endParaRPr lang="zh-CN" altLang="en-US" b="1" dirty="0"/>
          </a:p>
        </p:txBody>
      </p:sp>
      <p:sp>
        <p:nvSpPr>
          <p:cNvPr id="1048731"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
        <p:nvSpPr>
          <p:cNvPr id="1048732" name="文本框 4"/>
          <p:cNvSpPr txBox="1"/>
          <p:nvPr/>
        </p:nvSpPr>
        <p:spPr>
          <a:xfrm>
            <a:off x="323528" y="2186999"/>
            <a:ext cx="8363272" cy="3907790"/>
          </a:xfrm>
          <a:prstGeom prst="rect">
            <a:avLst/>
          </a:prstGeom>
          <a:noFill/>
        </p:spPr>
        <p:txBody>
          <a:bodyPr wrap="square">
            <a:spAutoFit/>
          </a:bodyPr>
          <a:lstStyle>
            <a:defPPr>
              <a:defRPr lang="zh-CN"/>
            </a:defPPr>
            <a:lvl1pPr indent="269240" fontAlgn="auto">
              <a:spcBef>
                <a:spcPts val="600"/>
              </a:spcBef>
              <a:defRPr b="1">
                <a:effectLst/>
                <a:latin typeface="Times New Roman" panose="02020603050405020304" pitchFamily="18" charset="0"/>
                <a:ea typeface="宋体" panose="02010600030101010101" pitchFamily="2" charset="-122"/>
              </a:defRPr>
            </a:lvl1pPr>
          </a:lstStyle>
          <a:p>
            <a:r>
              <a:rPr lang="en-US" altLang="zh-CN" dirty="0"/>
              <a:t>public class </a:t>
            </a:r>
            <a:r>
              <a:rPr lang="en-US" altLang="zh-CN" dirty="0" err="1"/>
              <a:t>ComparatorName</a:t>
            </a:r>
            <a:r>
              <a:rPr lang="en-US" altLang="zh-CN" dirty="0"/>
              <a:t> implements Comparator{  //</a:t>
            </a:r>
            <a:r>
              <a:rPr lang="zh-CN" altLang="zh-CN" dirty="0"/>
              <a:t>按</a:t>
            </a:r>
            <a:r>
              <a:rPr lang="en-US" altLang="zh-CN" dirty="0"/>
              <a:t>name</a:t>
            </a:r>
            <a:r>
              <a:rPr lang="zh-CN" altLang="zh-CN" dirty="0"/>
              <a:t>进行排序</a:t>
            </a:r>
            <a:endParaRPr lang="zh-CN" altLang="zh-CN" dirty="0"/>
          </a:p>
          <a:p>
            <a:r>
              <a:rPr lang="en-US" altLang="zh-CN" dirty="0"/>
              <a:t>	public int compare(Object obj1, Object obj2) {</a:t>
            </a:r>
            <a:endParaRPr lang="zh-CN" altLang="zh-CN" dirty="0"/>
          </a:p>
          <a:p>
            <a:r>
              <a:rPr lang="en-US" altLang="zh-CN" dirty="0"/>
              <a:t>		if(obj1 </a:t>
            </a:r>
            <a:r>
              <a:rPr lang="en-US" altLang="zh-CN" dirty="0" err="1"/>
              <a:t>instanceof</a:t>
            </a:r>
            <a:r>
              <a:rPr lang="en-US" altLang="zh-CN" dirty="0"/>
              <a:t> Student &amp;&amp; obj2 </a:t>
            </a:r>
            <a:r>
              <a:rPr lang="en-US" altLang="zh-CN" dirty="0" err="1"/>
              <a:t>instanceof</a:t>
            </a:r>
            <a:r>
              <a:rPr lang="en-US" altLang="zh-CN" dirty="0"/>
              <a:t> Student){</a:t>
            </a:r>
            <a:endParaRPr lang="zh-CN" altLang="zh-CN" dirty="0"/>
          </a:p>
          <a:p>
            <a:r>
              <a:rPr lang="en-US" altLang="zh-CN" dirty="0"/>
              <a:t>			Student s1 = (Student)obj1;</a:t>
            </a:r>
            <a:endParaRPr lang="zh-CN" altLang="zh-CN" dirty="0"/>
          </a:p>
          <a:p>
            <a:r>
              <a:rPr lang="en-US" altLang="zh-CN" dirty="0"/>
              <a:t>			Student s2 = (Student)obj2;</a:t>
            </a:r>
            <a:endParaRPr lang="en-US" altLang="zh-CN" dirty="0"/>
          </a:p>
          <a:p>
            <a:r>
              <a:rPr lang="en-US" altLang="zh-CN" dirty="0"/>
              <a:t>			//</a:t>
            </a:r>
            <a:r>
              <a:rPr lang="zh-CN" altLang="zh-CN" dirty="0"/>
              <a:t>按</a:t>
            </a:r>
            <a:r>
              <a:rPr lang="en-US" altLang="zh-CN" dirty="0"/>
              <a:t>name</a:t>
            </a:r>
            <a:r>
              <a:rPr lang="zh-CN" altLang="zh-CN" dirty="0"/>
              <a:t>进行比较</a:t>
            </a:r>
            <a:endParaRPr lang="zh-CN" altLang="zh-CN" dirty="0"/>
          </a:p>
          <a:p>
            <a:r>
              <a:rPr lang="en-US" altLang="zh-CN" dirty="0"/>
              <a:t>			return s1.getName().</a:t>
            </a:r>
            <a:r>
              <a:rPr lang="en-US" altLang="zh-CN" dirty="0" err="1"/>
              <a:t>compareTo</a:t>
            </a:r>
            <a:r>
              <a:rPr lang="en-US" altLang="zh-CN" dirty="0"/>
              <a:t>(s2.getName()); </a:t>
            </a:r>
            <a:endParaRPr lang="en-US" altLang="zh-CN" dirty="0"/>
          </a:p>
          <a:p>
            <a:r>
              <a:rPr lang="en-US" altLang="zh-CN" dirty="0"/>
              <a:t>		}</a:t>
            </a:r>
            <a:endParaRPr lang="zh-CN" altLang="zh-CN" dirty="0"/>
          </a:p>
          <a:p>
            <a:r>
              <a:rPr lang="en-US" altLang="zh-CN" dirty="0"/>
              <a:t>		return 0;</a:t>
            </a:r>
            <a:endParaRPr lang="zh-CN" altLang="zh-CN" dirty="0"/>
          </a:p>
          <a:p>
            <a:r>
              <a:rPr lang="en-US" altLang="zh-CN" dirty="0"/>
              <a:t>	}</a:t>
            </a:r>
            <a:endParaRPr lang="zh-CN" altLang="zh-CN" dirty="0"/>
          </a:p>
          <a:p>
            <a:r>
              <a:rPr lang="en-US" altLang="zh-CN" dirty="0"/>
              <a:t>}</a:t>
            </a:r>
            <a:endParaRPr lang="zh-CN" altLang="zh-CN" dirty="0"/>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733" name="内容占位符 1"/>
          <p:cNvSpPr>
            <a:spLocks noGrp="1"/>
          </p:cNvSpPr>
          <p:nvPr>
            <p:ph idx="4294967295"/>
          </p:nvPr>
        </p:nvSpPr>
        <p:spPr>
          <a:xfrm>
            <a:off x="0" y="1481455"/>
            <a:ext cx="8229600" cy="4525645"/>
          </a:xfrm>
        </p:spPr>
        <p:txBody>
          <a:bodyPr vert="horz">
            <a:normAutofit/>
          </a:bodyPr>
          <a:p>
            <a:pPr marL="109855" indent="0">
              <a:buNone/>
            </a:pPr>
            <a:r>
              <a:rPr lang="en-US" altLang="zh-CN" b="1" dirty="0"/>
              <a:t>3</a:t>
            </a:r>
            <a:r>
              <a:rPr lang="zh-CN" altLang="zh-CN" b="1" dirty="0"/>
              <a:t>．向</a:t>
            </a:r>
            <a:r>
              <a:rPr lang="en-US" altLang="zh-CN" b="1" dirty="0" err="1"/>
              <a:t>TreeSet</a:t>
            </a:r>
            <a:r>
              <a:rPr lang="zh-CN" altLang="zh-CN" b="1" dirty="0"/>
              <a:t>注入比较器</a:t>
            </a:r>
            <a:endParaRPr lang="zh-CN" altLang="zh-CN" b="1" dirty="0"/>
          </a:p>
          <a:p>
            <a:pPr marL="109855" indent="0">
              <a:buNone/>
            </a:pPr>
            <a:endParaRPr lang="zh-CN" altLang="en-US" b="1" dirty="0"/>
          </a:p>
        </p:txBody>
      </p:sp>
      <p:sp>
        <p:nvSpPr>
          <p:cNvPr id="1048734"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
        <p:nvSpPr>
          <p:cNvPr id="1048735" name="文本框 4"/>
          <p:cNvSpPr txBox="1"/>
          <p:nvPr/>
        </p:nvSpPr>
        <p:spPr>
          <a:xfrm>
            <a:off x="0" y="1988840"/>
            <a:ext cx="9289032" cy="4815840"/>
          </a:xfrm>
          <a:prstGeom prst="rect">
            <a:avLst/>
          </a:prstGeom>
          <a:noFill/>
        </p:spPr>
        <p:txBody>
          <a:bodyPr wrap="square">
            <a:spAutoFit/>
          </a:bodyPr>
          <a:lstStyle>
            <a:defPPr>
              <a:defRPr lang="zh-CN"/>
            </a:defPPr>
            <a:lvl1pPr indent="269240" fontAlgn="auto">
              <a:spcBef>
                <a:spcPts val="600"/>
              </a:spcBef>
              <a:defRPr b="1">
                <a:effectLst/>
                <a:latin typeface="Times New Roman" panose="02020603050405020304" pitchFamily="18" charset="0"/>
                <a:ea typeface="宋体" panose="02010600030101010101" pitchFamily="2" charset="-122"/>
              </a:defRPr>
            </a:lvl1pPr>
          </a:lstStyle>
          <a:p>
            <a:pPr indent="269240" algn="l" fontAlgn="auto"/>
            <a:r>
              <a:rPr lang="en-US" altLang="zh-CN" sz="1800" b="1" dirty="0">
                <a:effectLst/>
                <a:latin typeface="Times New Roman" panose="02020603050405020304" pitchFamily="18" charset="0"/>
                <a:ea typeface="宋体" panose="02010600030101010101" pitchFamily="2" charset="-122"/>
              </a:rPr>
              <a:t>public</a:t>
            </a: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class</a:t>
            </a:r>
            <a:r>
              <a:rPr lang="en-US" altLang="zh-CN" sz="1800" dirty="0">
                <a:effectLst/>
                <a:latin typeface="Times New Roman" panose="02020603050405020304" pitchFamily="18" charset="0"/>
                <a:ea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rPr>
              <a:t>ComparatorNameAge</a:t>
            </a: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implements</a:t>
            </a:r>
            <a:r>
              <a:rPr lang="en-US" altLang="zh-CN" sz="1800" dirty="0">
                <a:effectLst/>
                <a:latin typeface="Times New Roman" panose="02020603050405020304" pitchFamily="18" charset="0"/>
                <a:ea typeface="宋体" panose="02010600030101010101" pitchFamily="2" charset="-122"/>
              </a:rPr>
              <a:t> Comparator{ //</a:t>
            </a:r>
            <a:r>
              <a:rPr lang="zh-CN" altLang="zh-CN" sz="1800" dirty="0">
                <a:effectLst/>
                <a:latin typeface="Times New Roman" panose="02020603050405020304" pitchFamily="18" charset="0"/>
                <a:ea typeface="宋体" panose="02010600030101010101" pitchFamily="2" charset="-122"/>
              </a:rPr>
              <a:t>按</a:t>
            </a:r>
            <a:r>
              <a:rPr lang="en-US" altLang="zh-CN" sz="1800" dirty="0">
                <a:effectLst/>
                <a:latin typeface="Times New Roman" panose="02020603050405020304" pitchFamily="18" charset="0"/>
                <a:ea typeface="宋体" panose="02010600030101010101" pitchFamily="2" charset="-122"/>
              </a:rPr>
              <a:t>name</a:t>
            </a:r>
            <a:r>
              <a:rPr lang="zh-CN" altLang="zh-CN" sz="1800" dirty="0">
                <a:effectLst/>
                <a:latin typeface="Times New Roman" panose="02020603050405020304" pitchFamily="18" charset="0"/>
                <a:ea typeface="宋体" panose="02010600030101010101" pitchFamily="2" charset="-122"/>
              </a:rPr>
              <a:t>和</a:t>
            </a:r>
            <a:r>
              <a:rPr lang="en-US" altLang="zh-CN" sz="1800" dirty="0">
                <a:effectLst/>
                <a:latin typeface="Times New Roman" panose="02020603050405020304" pitchFamily="18" charset="0"/>
                <a:ea typeface="宋体" panose="02010600030101010101" pitchFamily="2" charset="-122"/>
              </a:rPr>
              <a:t>age</a:t>
            </a:r>
            <a:r>
              <a:rPr lang="zh-CN" altLang="zh-CN" sz="1800" dirty="0">
                <a:effectLst/>
                <a:latin typeface="Times New Roman" panose="02020603050405020304" pitchFamily="18" charset="0"/>
                <a:ea typeface="宋体" panose="02010600030101010101" pitchFamily="2" charset="-122"/>
              </a:rPr>
              <a:t>进行排序</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public</a:t>
            </a:r>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int</a:t>
            </a:r>
            <a:r>
              <a:rPr lang="en-US" altLang="zh-CN" sz="1800" dirty="0">
                <a:effectLst/>
                <a:latin typeface="Times New Roman" panose="02020603050405020304" pitchFamily="18" charset="0"/>
                <a:ea typeface="宋体" panose="02010600030101010101" pitchFamily="2" charset="-122"/>
              </a:rPr>
              <a:t> compare(Object obj1, Object obj2) {</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if</a:t>
            </a:r>
            <a:r>
              <a:rPr lang="en-US" altLang="zh-CN" sz="1800" dirty="0">
                <a:effectLst/>
                <a:latin typeface="Times New Roman" panose="02020603050405020304" pitchFamily="18" charset="0"/>
                <a:ea typeface="宋体" panose="02010600030101010101" pitchFamily="2" charset="-122"/>
              </a:rPr>
              <a:t>(obj1 </a:t>
            </a:r>
            <a:r>
              <a:rPr lang="en-US" altLang="zh-CN" sz="1800" b="1" dirty="0" err="1">
                <a:effectLst/>
                <a:latin typeface="Times New Roman" panose="02020603050405020304" pitchFamily="18" charset="0"/>
                <a:ea typeface="宋体" panose="02010600030101010101" pitchFamily="2" charset="-122"/>
              </a:rPr>
              <a:t>instanceof</a:t>
            </a:r>
            <a:r>
              <a:rPr lang="en-US" altLang="zh-CN" sz="1800" dirty="0">
                <a:effectLst/>
                <a:latin typeface="Times New Roman" panose="02020603050405020304" pitchFamily="18" charset="0"/>
                <a:ea typeface="宋体" panose="02010600030101010101" pitchFamily="2" charset="-122"/>
              </a:rPr>
              <a:t> Student &amp;&amp; obj2 </a:t>
            </a:r>
            <a:r>
              <a:rPr lang="en-US" altLang="zh-CN" sz="1800" b="1" dirty="0" err="1">
                <a:effectLst/>
                <a:latin typeface="Times New Roman" panose="02020603050405020304" pitchFamily="18" charset="0"/>
                <a:ea typeface="宋体" panose="02010600030101010101" pitchFamily="2" charset="-122"/>
              </a:rPr>
              <a:t>instanceof</a:t>
            </a:r>
            <a:r>
              <a:rPr lang="en-US" altLang="zh-CN" sz="1800" dirty="0">
                <a:effectLst/>
                <a:latin typeface="Times New Roman" panose="02020603050405020304" pitchFamily="18" charset="0"/>
                <a:ea typeface="宋体" panose="02010600030101010101" pitchFamily="2" charset="-122"/>
              </a:rPr>
              <a:t> Student){</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Student s1 = (Student)obj1;</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Student s2 = (Student)obj2;</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if</a:t>
            </a:r>
            <a:r>
              <a:rPr lang="en-US" altLang="zh-CN" sz="1800" dirty="0">
                <a:effectLst/>
                <a:latin typeface="Times New Roman" panose="02020603050405020304" pitchFamily="18" charset="0"/>
                <a:ea typeface="宋体" panose="02010600030101010101" pitchFamily="2" charset="-122"/>
              </a:rPr>
              <a:t>(s1.getName().equals(s2.getName())){</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return</a:t>
            </a:r>
            <a:r>
              <a:rPr lang="en-US" altLang="zh-CN" sz="1800" dirty="0">
                <a:effectLst/>
                <a:latin typeface="Times New Roman" panose="02020603050405020304" pitchFamily="18" charset="0"/>
                <a:ea typeface="宋体" panose="02010600030101010101" pitchFamily="2" charset="-122"/>
              </a:rPr>
              <a:t> s1.getAge()-s2.getAge(); 					}</a:t>
            </a:r>
            <a:r>
              <a:rPr lang="en-US" altLang="zh-CN" sz="1800" b="1" dirty="0">
                <a:effectLst/>
                <a:latin typeface="Times New Roman" panose="02020603050405020304" pitchFamily="18" charset="0"/>
                <a:ea typeface="宋体" panose="02010600030101010101" pitchFamily="2" charset="-122"/>
              </a:rPr>
              <a:t>else</a:t>
            </a:r>
            <a:r>
              <a:rPr lang="en-US" altLang="zh-CN" sz="1800" dirty="0">
                <a:effectLst/>
                <a:latin typeface="Times New Roman" panose="02020603050405020304" pitchFamily="18" charset="0"/>
                <a:ea typeface="宋体" panose="02010600030101010101" pitchFamily="2" charset="-122"/>
              </a:rPr>
              <a:t>{			</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return</a:t>
            </a:r>
            <a:r>
              <a:rPr lang="en-US" altLang="zh-CN" sz="1800" dirty="0">
                <a:effectLst/>
                <a:latin typeface="Times New Roman" panose="02020603050405020304" pitchFamily="18" charset="0"/>
                <a:ea typeface="宋体" panose="02010600030101010101" pitchFamily="2" charset="-122"/>
              </a:rPr>
              <a:t> s1.getName().</a:t>
            </a:r>
            <a:r>
              <a:rPr lang="en-US" altLang="zh-CN" sz="1800" dirty="0" err="1">
                <a:effectLst/>
                <a:latin typeface="Times New Roman" panose="02020603050405020304" pitchFamily="18" charset="0"/>
                <a:ea typeface="宋体" panose="02010600030101010101" pitchFamily="2" charset="-122"/>
              </a:rPr>
              <a:t>compareTo</a:t>
            </a:r>
            <a:r>
              <a:rPr lang="en-US" altLang="zh-CN" sz="1800" dirty="0">
                <a:effectLst/>
                <a:latin typeface="Times New Roman" panose="02020603050405020304" pitchFamily="18" charset="0"/>
                <a:ea typeface="宋体" panose="02010600030101010101" pitchFamily="2" charset="-122"/>
              </a:rPr>
              <a:t>(s2.getName());				}</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a:t>
            </a:r>
            <a:r>
              <a:rPr lang="en-US" altLang="zh-CN" sz="1800" b="1" dirty="0">
                <a:effectLst/>
                <a:latin typeface="Times New Roman" panose="02020603050405020304" pitchFamily="18" charset="0"/>
                <a:ea typeface="宋体" panose="02010600030101010101" pitchFamily="2" charset="-122"/>
              </a:rPr>
              <a:t>return</a:t>
            </a:r>
            <a:r>
              <a:rPr lang="en-US" altLang="zh-CN" sz="1800" dirty="0">
                <a:effectLst/>
                <a:latin typeface="Times New Roman" panose="02020603050405020304" pitchFamily="18" charset="0"/>
                <a:ea typeface="宋体" panose="02010600030101010101" pitchFamily="2" charset="-122"/>
              </a:rPr>
              <a:t> 0;</a:t>
            </a:r>
            <a:endParaRPr lang="zh-CN" altLang="zh-CN" sz="1800" dirty="0">
              <a:effectLst/>
              <a:latin typeface="Times New Roman" panose="02020603050405020304" pitchFamily="18" charset="0"/>
              <a:ea typeface="宋体" panose="02010600030101010101" pitchFamily="2" charset="-122"/>
            </a:endParaRPr>
          </a:p>
          <a:p>
            <a:pPr indent="267970" algn="l" fontAlgn="auto"/>
            <a:r>
              <a:rPr lang="en-US" altLang="zh-CN" sz="1800" dirty="0">
                <a:effectLst/>
                <a:latin typeface="Times New Roman" panose="02020603050405020304" pitchFamily="18" charset="0"/>
                <a:ea typeface="宋体" panose="02010600030101010101" pitchFamily="2" charset="-122"/>
              </a:rPr>
              <a:t>	}</a:t>
            </a:r>
            <a:endParaRPr lang="zh-CN" altLang="zh-CN" sz="1800" dirty="0">
              <a:effectLst/>
              <a:latin typeface="Times New Roman" panose="02020603050405020304" pitchFamily="18" charset="0"/>
              <a:ea typeface="宋体" panose="02010600030101010101" pitchFamily="2" charset="-122"/>
            </a:endParaRPr>
          </a:p>
          <a:p>
            <a:pPr indent="267970" algn="just"/>
            <a:r>
              <a:rPr lang="en-US" altLang="zh-CN" sz="1800" dirty="0">
                <a:effectLst/>
                <a:latin typeface="Times New Roman" panose="02020603050405020304" pitchFamily="18" charset="0"/>
                <a:ea typeface="宋体" panose="02010600030101010101" pitchFamily="2" charset="-122"/>
              </a:rPr>
              <a:t>}</a:t>
            </a:r>
            <a:endParaRPr lang="zh-CN" altLang="zh-CN" sz="1800" dirty="0">
              <a:effectLst/>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736" name="内容占位符 1"/>
          <p:cNvSpPr>
            <a:spLocks noGrp="1"/>
          </p:cNvSpPr>
          <p:nvPr>
            <p:ph idx="4294967295"/>
          </p:nvPr>
        </p:nvSpPr>
        <p:spPr>
          <a:xfrm>
            <a:off x="0" y="1481455"/>
            <a:ext cx="8229600" cy="4525645"/>
          </a:xfrm>
        </p:spPr>
        <p:txBody>
          <a:bodyPr vert="horz">
            <a:normAutofit/>
          </a:bodyPr>
          <a:p>
            <a:pPr marL="109855" indent="0">
              <a:buNone/>
            </a:pPr>
            <a:r>
              <a:rPr lang="en-US" altLang="zh-CN" b="1" dirty="0"/>
              <a:t>3</a:t>
            </a:r>
            <a:r>
              <a:rPr lang="zh-CN" altLang="zh-CN" b="1" dirty="0"/>
              <a:t>．向</a:t>
            </a:r>
            <a:r>
              <a:rPr lang="en-US" altLang="zh-CN" b="1" dirty="0" err="1"/>
              <a:t>TreeSet</a:t>
            </a:r>
            <a:r>
              <a:rPr lang="zh-CN" altLang="zh-CN" b="1" dirty="0"/>
              <a:t>注入比较器</a:t>
            </a:r>
            <a:endParaRPr lang="zh-CN" altLang="zh-CN" b="1" dirty="0"/>
          </a:p>
          <a:p>
            <a:pPr marL="109855" indent="0">
              <a:buNone/>
            </a:pPr>
            <a:endParaRPr lang="zh-CN" altLang="en-US" b="1" dirty="0"/>
          </a:p>
        </p:txBody>
      </p:sp>
      <p:sp>
        <p:nvSpPr>
          <p:cNvPr id="1048737"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
        <p:nvSpPr>
          <p:cNvPr id="1048738" name="文本框 4"/>
          <p:cNvSpPr txBox="1"/>
          <p:nvPr/>
        </p:nvSpPr>
        <p:spPr>
          <a:xfrm>
            <a:off x="251520" y="2420888"/>
            <a:ext cx="8352928" cy="1938020"/>
          </a:xfrm>
          <a:prstGeom prst="rect">
            <a:avLst/>
          </a:prstGeom>
          <a:noFill/>
        </p:spPr>
        <p:txBody>
          <a:bodyPr wrap="square">
            <a:spAutoFit/>
          </a:bodyPr>
          <a:lstStyle>
            <a:defPPr>
              <a:defRPr lang="zh-CN"/>
            </a:defPPr>
            <a:lvl1pPr indent="269240" fontAlgn="auto">
              <a:spcBef>
                <a:spcPts val="600"/>
              </a:spcBef>
              <a:defRPr b="1">
                <a:effectLst/>
                <a:latin typeface="Times New Roman" panose="02020603050405020304" pitchFamily="18" charset="0"/>
                <a:ea typeface="宋体" panose="02010600030101010101" pitchFamily="2" charset="-122"/>
              </a:defRPr>
            </a:lvl1pPr>
          </a:lstStyle>
          <a:p>
            <a:pPr indent="281305" algn="just"/>
            <a:r>
              <a:rPr lang="en-US" altLang="zh-CN" sz="2000" dirty="0">
                <a:effectLst/>
                <a:latin typeface="Times New Roman" panose="02020603050405020304" pitchFamily="18" charset="0"/>
                <a:ea typeface="宋体" panose="02010600030101010101" pitchFamily="2" charset="-122"/>
              </a:rPr>
              <a:t>Set&lt;Student&gt;  students = new </a:t>
            </a:r>
            <a:r>
              <a:rPr lang="en-US" altLang="zh-CN" sz="2000" dirty="0" err="1">
                <a:effectLst/>
                <a:latin typeface="Times New Roman" panose="02020603050405020304" pitchFamily="18" charset="0"/>
                <a:ea typeface="宋体" panose="02010600030101010101" pitchFamily="2" charset="-122"/>
              </a:rPr>
              <a:t>TreeSet</a:t>
            </a:r>
            <a:r>
              <a:rPr lang="en-US" altLang="zh-CN" sz="2000" dirty="0">
                <a:effectLst/>
                <a:latin typeface="Times New Roman" panose="02020603050405020304" pitchFamily="18" charset="0"/>
                <a:ea typeface="宋体" panose="02010600030101010101" pitchFamily="2" charset="-122"/>
              </a:rPr>
              <a:t>&lt;&gt;(new </a:t>
            </a:r>
            <a:r>
              <a:rPr lang="en-US" altLang="zh-CN" sz="2000" dirty="0" err="1">
                <a:effectLst/>
                <a:latin typeface="Times New Roman" panose="02020603050405020304" pitchFamily="18" charset="0"/>
                <a:ea typeface="宋体" panose="02010600030101010101" pitchFamily="2" charset="-122"/>
              </a:rPr>
              <a:t>ComparatorName</a:t>
            </a:r>
            <a:r>
              <a:rPr lang="en-US" altLang="zh-CN" sz="2000" dirty="0">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a:p>
            <a:pPr indent="269875" algn="just"/>
            <a:endParaRPr lang="en-US" altLang="zh-CN" sz="2000" dirty="0">
              <a:effectLst/>
              <a:latin typeface="Times New Roman" panose="02020603050405020304" pitchFamily="18" charset="0"/>
              <a:ea typeface="宋体" panose="02010600030101010101" pitchFamily="2" charset="-122"/>
            </a:endParaRPr>
          </a:p>
          <a:p>
            <a:pPr indent="269875" algn="just"/>
            <a:r>
              <a:rPr lang="zh-CN" altLang="zh-CN" sz="2000" dirty="0">
                <a:effectLst/>
                <a:latin typeface="Times New Roman" panose="02020603050405020304" pitchFamily="18" charset="0"/>
                <a:ea typeface="宋体" panose="02010600030101010101" pitchFamily="2" charset="-122"/>
              </a:rPr>
              <a:t>或者：</a:t>
            </a:r>
            <a:endParaRPr lang="zh-CN" altLang="zh-CN" sz="2000" dirty="0">
              <a:effectLst/>
              <a:latin typeface="Times New Roman" panose="02020603050405020304" pitchFamily="18" charset="0"/>
              <a:ea typeface="宋体" panose="02010600030101010101" pitchFamily="2" charset="-122"/>
            </a:endParaRPr>
          </a:p>
          <a:p>
            <a:pPr indent="269875" algn="just"/>
            <a:endParaRPr lang="en-US" altLang="zh-CN" sz="2000" dirty="0">
              <a:effectLst/>
              <a:latin typeface="Times New Roman" panose="02020603050405020304" pitchFamily="18" charset="0"/>
              <a:ea typeface="宋体" panose="02010600030101010101" pitchFamily="2" charset="-122"/>
            </a:endParaRPr>
          </a:p>
          <a:p>
            <a:pPr indent="269875" algn="just"/>
            <a:r>
              <a:rPr lang="en-US" altLang="zh-CN" sz="2000" dirty="0">
                <a:effectLst/>
                <a:latin typeface="Times New Roman" panose="02020603050405020304" pitchFamily="18" charset="0"/>
                <a:ea typeface="宋体" panose="02010600030101010101" pitchFamily="2" charset="-122"/>
              </a:rPr>
              <a:t>Set&lt;Student&gt; students = </a:t>
            </a:r>
            <a:r>
              <a:rPr lang="en-US" altLang="zh-CN" sz="2000" b="1" dirty="0">
                <a:effectLst/>
                <a:latin typeface="Times New Roman" panose="02020603050405020304" pitchFamily="18" charset="0"/>
                <a:ea typeface="宋体" panose="02010600030101010101" pitchFamily="2" charset="-122"/>
              </a:rPr>
              <a:t>new</a:t>
            </a:r>
            <a:r>
              <a:rPr lang="en-US" altLang="zh-CN" sz="2000" dirty="0">
                <a:effectLst/>
                <a:latin typeface="Times New Roman" panose="02020603050405020304" pitchFamily="18" charset="0"/>
                <a:ea typeface="宋体" panose="02010600030101010101" pitchFamily="2" charset="-122"/>
              </a:rPr>
              <a:t> </a:t>
            </a:r>
            <a:r>
              <a:rPr lang="en-US" altLang="zh-CN" sz="2000" dirty="0" err="1">
                <a:effectLst/>
                <a:latin typeface="Times New Roman" panose="02020603050405020304" pitchFamily="18" charset="0"/>
                <a:ea typeface="宋体" panose="02010600030101010101" pitchFamily="2" charset="-122"/>
              </a:rPr>
              <a:t>TreeSet</a:t>
            </a:r>
            <a:r>
              <a:rPr lang="en-US" altLang="zh-CN" sz="2000" dirty="0">
                <a:effectLst/>
                <a:latin typeface="Times New Roman" panose="02020603050405020304" pitchFamily="18" charset="0"/>
                <a:ea typeface="宋体" panose="02010600030101010101" pitchFamily="2" charset="-122"/>
              </a:rPr>
              <a:t>&lt;&gt;(</a:t>
            </a:r>
            <a:r>
              <a:rPr lang="en-US" altLang="zh-CN" sz="2000" b="1" dirty="0">
                <a:effectLst/>
                <a:latin typeface="Times New Roman" panose="02020603050405020304" pitchFamily="18" charset="0"/>
                <a:ea typeface="宋体" panose="02010600030101010101" pitchFamily="2" charset="-122"/>
              </a:rPr>
              <a:t>new</a:t>
            </a:r>
            <a:r>
              <a:rPr lang="en-US" altLang="zh-CN" sz="2000" dirty="0">
                <a:effectLst/>
                <a:latin typeface="Times New Roman" panose="02020603050405020304" pitchFamily="18" charset="0"/>
                <a:ea typeface="宋体" panose="02010600030101010101" pitchFamily="2" charset="-122"/>
              </a:rPr>
              <a:t> </a:t>
            </a:r>
            <a:r>
              <a:rPr lang="en-US" altLang="zh-CN" sz="2000" dirty="0" err="1">
                <a:effectLst/>
                <a:latin typeface="Times New Roman" panose="02020603050405020304" pitchFamily="18" charset="0"/>
                <a:ea typeface="宋体" panose="02010600030101010101" pitchFamily="2" charset="-122"/>
              </a:rPr>
              <a:t>ComparatorNameAge</a:t>
            </a:r>
            <a:r>
              <a:rPr lang="en-US" altLang="zh-CN" sz="2000" dirty="0">
                <a:effectLst/>
                <a:latin typeface="Times New Roman" panose="02020603050405020304" pitchFamily="18" charset="0"/>
                <a:ea typeface="宋体" panose="02010600030101010101" pitchFamily="2" charset="-122"/>
              </a:rPr>
              <a:t>());</a:t>
            </a:r>
            <a:endParaRPr lang="zh-CN" altLang="zh-CN" sz="2000" dirty="0">
              <a:effectLst/>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739" name="内容占位符 1"/>
          <p:cNvSpPr>
            <a:spLocks noGrp="1"/>
          </p:cNvSpPr>
          <p:nvPr>
            <p:ph idx="4294967295"/>
          </p:nvPr>
        </p:nvSpPr>
        <p:spPr>
          <a:xfrm>
            <a:off x="0" y="1481455"/>
            <a:ext cx="8229600" cy="4525645"/>
          </a:xfrm>
        </p:spPr>
        <p:txBody>
          <a:bodyPr>
            <a:normAutofit/>
          </a:bodyPr>
          <a:p>
            <a:pPr marL="109855" indent="0">
              <a:buNone/>
            </a:pPr>
            <a:r>
              <a:rPr lang="en-US" altLang="zh-CN" dirty="0"/>
              <a:t>4</a:t>
            </a:r>
            <a:r>
              <a:rPr lang="zh-CN" altLang="zh-CN" dirty="0"/>
              <a:t>．</a:t>
            </a:r>
            <a:r>
              <a:rPr lang="en-US" altLang="zh-CN" dirty="0" err="1"/>
              <a:t>HashSet</a:t>
            </a:r>
            <a:r>
              <a:rPr lang="zh-CN" altLang="zh-CN" dirty="0"/>
              <a:t>和</a:t>
            </a:r>
            <a:r>
              <a:rPr lang="en-US" altLang="zh-CN" dirty="0" err="1"/>
              <a:t>TreeSet</a:t>
            </a:r>
            <a:r>
              <a:rPr lang="zh-CN" altLang="zh-CN" dirty="0"/>
              <a:t>的选用</a:t>
            </a:r>
            <a:endParaRPr lang="zh-CN" altLang="zh-CN" dirty="0"/>
          </a:p>
          <a:p>
            <a:pPr lvl="1"/>
            <a:r>
              <a:rPr lang="zh-CN" altLang="en-US" dirty="0"/>
              <a:t>原则：</a:t>
            </a:r>
            <a:r>
              <a:rPr lang="zh-CN" altLang="zh-CN" dirty="0"/>
              <a:t>取决于集合中存放的对象，如果不需要对对象进行排序，那么就没有理由在排序上花费不必要的开销，使用</a:t>
            </a:r>
            <a:r>
              <a:rPr lang="en-US" altLang="zh-CN" dirty="0" err="1"/>
              <a:t>HashSet</a:t>
            </a:r>
            <a:r>
              <a:rPr lang="zh-CN" altLang="zh-CN" dirty="0"/>
              <a:t>即可。</a:t>
            </a:r>
            <a:endParaRPr lang="zh-CN" altLang="zh-CN" dirty="0"/>
          </a:p>
          <a:p>
            <a:pPr lvl="1"/>
            <a:endParaRPr lang="zh-CN" altLang="zh-CN" dirty="0"/>
          </a:p>
          <a:p>
            <a:pPr lvl="1"/>
            <a:r>
              <a:rPr lang="zh-CN" altLang="zh-CN" dirty="0"/>
              <a:t>散列的规则通常更容易定义，只需要打散排列各个对象就行。而</a:t>
            </a:r>
            <a:r>
              <a:rPr lang="en-US" altLang="zh-CN" dirty="0" err="1"/>
              <a:t>TreeSet</a:t>
            </a:r>
            <a:r>
              <a:rPr lang="zh-CN" altLang="zh-CN" dirty="0"/>
              <a:t>要求任何两个对象都必须具有可比性，可是在有的应用中比较的规则会很难定义。</a:t>
            </a:r>
            <a:endParaRPr lang="zh-CN" altLang="en-US" dirty="0"/>
          </a:p>
        </p:txBody>
      </p:sp>
      <p:sp>
        <p:nvSpPr>
          <p:cNvPr id="1048740" name="标题 2"/>
          <p:cNvSpPr>
            <a:spLocks noGrp="1"/>
          </p:cNvSpPr>
          <p:nvPr>
            <p:ph type="title"/>
          </p:nvPr>
        </p:nvSpPr>
        <p:spPr>
          <a:xfrm>
            <a:off x="1204913" y="393565"/>
            <a:ext cx="6482886" cy="381635"/>
          </a:xfrm>
        </p:spPr>
        <p:txBody>
          <a:bodyPr/>
          <a:p>
            <a:r>
              <a:rPr lang="en-US" altLang="zh-CN" dirty="0">
                <a:effectLst/>
              </a:rPr>
              <a:t>8.4.3  </a:t>
            </a:r>
            <a:r>
              <a:rPr lang="en-US" altLang="zh-CN" dirty="0" err="1">
                <a:effectLst/>
              </a:rPr>
              <a:t>TreeSet</a:t>
            </a:r>
            <a:endParaRPr lang="zh-CN" altLang="en-US" dirty="0"/>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741" name="内容占位符 1"/>
          <p:cNvSpPr>
            <a:spLocks noGrp="1"/>
          </p:cNvSpPr>
          <p:nvPr>
            <p:ph idx="4294967295"/>
          </p:nvPr>
        </p:nvSpPr>
        <p:spPr>
          <a:xfrm>
            <a:off x="323215" y="908685"/>
            <a:ext cx="8229600" cy="4525645"/>
          </a:xfrm>
        </p:spPr>
        <p:txBody>
          <a:bodyPr>
            <a:normAutofit/>
          </a:bodyPr>
          <a:p>
            <a:r>
              <a:rPr lang="en-US" altLang="zh-CN" sz="2400" dirty="0"/>
              <a:t>Map</a:t>
            </a:r>
            <a:r>
              <a:rPr lang="zh-CN" altLang="zh-CN" sz="2400" dirty="0"/>
              <a:t>用于保存具有映射关系的数据，它们以键值对</a:t>
            </a:r>
            <a:r>
              <a:rPr lang="en-US" altLang="zh-CN" sz="2400" dirty="0"/>
              <a:t>&lt;</a:t>
            </a:r>
            <a:r>
              <a:rPr lang="en-US" altLang="zh-CN" sz="2400" dirty="0" err="1"/>
              <a:t>key,value</a:t>
            </a:r>
            <a:r>
              <a:rPr lang="en-US" altLang="zh-CN" sz="2400" dirty="0"/>
              <a:t>&gt;</a:t>
            </a:r>
            <a:r>
              <a:rPr lang="zh-CN" altLang="zh-CN" sz="2400" dirty="0"/>
              <a:t>的形式存在，</a:t>
            </a:r>
            <a:r>
              <a:rPr lang="en-US" altLang="zh-CN" sz="2400" dirty="0"/>
              <a:t>key</a:t>
            </a:r>
            <a:r>
              <a:rPr lang="zh-CN" altLang="zh-CN" sz="2400" dirty="0"/>
              <a:t>与</a:t>
            </a:r>
            <a:r>
              <a:rPr lang="en-US" altLang="zh-CN" sz="2400" dirty="0"/>
              <a:t>value</a:t>
            </a:r>
            <a:r>
              <a:rPr lang="zh-CN" altLang="zh-CN" sz="2400" dirty="0"/>
              <a:t>之间存在一对一的关系，多组键值对信息存放于</a:t>
            </a:r>
            <a:r>
              <a:rPr lang="en-US" altLang="zh-CN" sz="2400" dirty="0"/>
              <a:t>Map</a:t>
            </a:r>
            <a:r>
              <a:rPr lang="zh-CN" altLang="zh-CN" sz="2400" dirty="0"/>
              <a:t>集合中。</a:t>
            </a:r>
            <a:r>
              <a:rPr lang="en-US" altLang="zh-CN" sz="2400" dirty="0"/>
              <a:t>Map</a:t>
            </a:r>
            <a:r>
              <a:rPr lang="zh-CN" altLang="zh-CN" sz="2400" dirty="0"/>
              <a:t>集合将键、值分别存放，键的集合用</a:t>
            </a:r>
            <a:r>
              <a:rPr lang="en-US" altLang="zh-CN" sz="2400" dirty="0"/>
              <a:t>Set</a:t>
            </a:r>
            <a:r>
              <a:rPr lang="zh-CN" altLang="zh-CN" sz="2400" dirty="0"/>
              <a:t>存储，不允许重复、无序；值的集合用</a:t>
            </a:r>
            <a:r>
              <a:rPr lang="en-US" altLang="zh-CN" sz="2400" dirty="0"/>
              <a:t>List</a:t>
            </a:r>
            <a:r>
              <a:rPr lang="zh-CN" altLang="zh-CN" sz="2400" dirty="0"/>
              <a:t>存储，与</a:t>
            </a:r>
            <a:r>
              <a:rPr lang="en-US" altLang="zh-CN" sz="2400" dirty="0"/>
              <a:t>Set</a:t>
            </a:r>
            <a:r>
              <a:rPr lang="zh-CN" altLang="zh-CN" sz="2400" dirty="0"/>
              <a:t>对应、可以重复、有序</a:t>
            </a:r>
            <a:r>
              <a:rPr lang="zh-CN" altLang="en-US" sz="2400" dirty="0"/>
              <a:t>。</a:t>
            </a:r>
            <a:endParaRPr lang="zh-CN" altLang="en-US" sz="2400" dirty="0"/>
          </a:p>
        </p:txBody>
      </p:sp>
      <p:sp>
        <p:nvSpPr>
          <p:cNvPr id="1048742" name="标题 2"/>
          <p:cNvSpPr>
            <a:spLocks noGrp="1"/>
          </p:cNvSpPr>
          <p:nvPr>
            <p:ph type="title"/>
          </p:nvPr>
        </p:nvSpPr>
        <p:spPr/>
        <p:txBody>
          <a:bodyPr>
            <a:normAutofit fontScale="90000"/>
          </a:bodyPr>
          <a:p>
            <a:r>
              <a:rPr lang="en-US" altLang="zh-CN" dirty="0">
                <a:effectLst/>
              </a:rPr>
              <a:t>8.5  Map</a:t>
            </a:r>
            <a:r>
              <a:rPr lang="zh-CN" altLang="zh-CN" dirty="0">
                <a:effectLst/>
              </a:rPr>
              <a:t>及其实现类</a:t>
            </a:r>
            <a:endParaRPr lang="zh-CN" altLang="en-US" dirty="0"/>
          </a:p>
        </p:txBody>
      </p:sp>
      <p:pic>
        <p:nvPicPr>
          <p:cNvPr id="2097168" name="图片 3"/>
          <p:cNvPicPr/>
          <p:nvPr/>
        </p:nvPicPr>
        <p:blipFill>
          <a:blip r:embed="rId1"/>
          <a:srcRect/>
          <a:stretch>
            <a:fillRect/>
          </a:stretch>
        </p:blipFill>
        <p:spPr bwMode="auto">
          <a:xfrm>
            <a:off x="2555905" y="2780918"/>
            <a:ext cx="3960440" cy="3168352"/>
          </a:xfrm>
          <a:prstGeom prst="rect">
            <a:avLst/>
          </a:prstGeom>
          <a:noFill/>
          <a:ln>
            <a:noFill/>
          </a:ln>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743" name="内容占位符 1"/>
          <p:cNvSpPr>
            <a:spLocks noGrp="1"/>
          </p:cNvSpPr>
          <p:nvPr>
            <p:ph idx="4294967295"/>
          </p:nvPr>
        </p:nvSpPr>
        <p:spPr>
          <a:xfrm>
            <a:off x="395605" y="1412875"/>
            <a:ext cx="8229600" cy="4525645"/>
          </a:xfrm>
        </p:spPr>
        <p:txBody>
          <a:bodyPr/>
          <a:p>
            <a:r>
              <a:rPr lang="en-US" altLang="zh-CN" dirty="0"/>
              <a:t>Map</a:t>
            </a:r>
            <a:r>
              <a:rPr lang="zh-CN" altLang="zh-CN" dirty="0"/>
              <a:t>接口中的常用方法</a:t>
            </a:r>
            <a:r>
              <a:rPr lang="zh-CN" altLang="en-US" dirty="0"/>
              <a:t>：</a:t>
            </a:r>
            <a:r>
              <a:rPr lang="zh-CN" altLang="en-US" sz="2400" dirty="0"/>
              <a:t>查看</a:t>
            </a:r>
            <a:r>
              <a:rPr lang="en-US" altLang="zh-CN" sz="2400" dirty="0"/>
              <a:t>API</a:t>
            </a:r>
            <a:r>
              <a:rPr lang="zh-CN" altLang="en-US" sz="2400" dirty="0"/>
              <a:t>文档</a:t>
            </a:r>
            <a:endParaRPr lang="zh-CN" altLang="en-US" dirty="0"/>
          </a:p>
        </p:txBody>
      </p:sp>
      <p:sp>
        <p:nvSpPr>
          <p:cNvPr id="1048744" name="标题 2"/>
          <p:cNvSpPr>
            <a:spLocks noGrp="1"/>
          </p:cNvSpPr>
          <p:nvPr>
            <p:ph type="title"/>
          </p:nvPr>
        </p:nvSpPr>
        <p:spPr/>
        <p:txBody>
          <a:bodyPr>
            <a:normAutofit fontScale="90000"/>
          </a:bodyPr>
          <a:p>
            <a:r>
              <a:rPr lang="en-US" altLang="zh-CN" dirty="0">
                <a:effectLst/>
              </a:rPr>
              <a:t>8.5.1  Map</a:t>
            </a:r>
            <a:r>
              <a:rPr lang="zh-CN" altLang="zh-CN" dirty="0">
                <a:effectLst/>
              </a:rPr>
              <a:t>接口</a:t>
            </a:r>
            <a:endParaRPr lang="zh-CN" altLang="en-US" dirty="0"/>
          </a:p>
        </p:txBody>
      </p:sp>
      <p:pic>
        <p:nvPicPr>
          <p:cNvPr id="2097169" name="Picture 2"/>
          <p:cNvPicPr>
            <a:picLocks noChangeAspect="1" noChangeArrowheads="1"/>
          </p:cNvPicPr>
          <p:nvPr/>
        </p:nvPicPr>
        <p:blipFill>
          <a:blip r:embed="rId1" cstate="print"/>
          <a:srcRect/>
          <a:stretch>
            <a:fillRect/>
          </a:stretch>
        </p:blipFill>
        <p:spPr bwMode="auto">
          <a:xfrm>
            <a:off x="827584" y="2492896"/>
            <a:ext cx="810593" cy="1316958"/>
          </a:xfrm>
          <a:prstGeom prst="rect">
            <a:avLst/>
          </a:prstGeom>
          <a:noFill/>
          <a:ln>
            <a:noFill/>
          </a:ln>
        </p:spPr>
      </p:pic>
      <p:sp>
        <p:nvSpPr>
          <p:cNvPr id="1048745" name="矩形 3"/>
          <p:cNvSpPr/>
          <p:nvPr/>
        </p:nvSpPr>
        <p:spPr>
          <a:xfrm>
            <a:off x="2123728" y="2518790"/>
            <a:ext cx="6480720" cy="1198880"/>
          </a:xfrm>
          <a:prstGeom prst="rect">
            <a:avLst/>
          </a:prstGeom>
        </p:spPr>
        <p:txBody>
          <a:bodyPr wrap="square">
            <a:spAutoFit/>
          </a:bodyPr>
          <a:p>
            <a:r>
              <a:rPr lang="zh-CN" altLang="zh-CN" sz="2400" dirty="0"/>
              <a:t>事实上，</a:t>
            </a:r>
            <a:r>
              <a:rPr lang="en-US" altLang="zh-CN" sz="2400" dirty="0"/>
              <a:t>Java</a:t>
            </a:r>
            <a:r>
              <a:rPr lang="zh-CN" altLang="zh-CN" sz="2400" dirty="0"/>
              <a:t>是先实现了</a:t>
            </a:r>
            <a:r>
              <a:rPr lang="en-US" altLang="zh-CN" sz="2400" dirty="0"/>
              <a:t>Map</a:t>
            </a:r>
            <a:r>
              <a:rPr lang="zh-CN" altLang="zh-CN" sz="2400" dirty="0"/>
              <a:t>，然后通过包装一个所有</a:t>
            </a:r>
            <a:r>
              <a:rPr lang="en-US" altLang="zh-CN" sz="2400" dirty="0"/>
              <a:t>value</a:t>
            </a:r>
            <a:r>
              <a:rPr lang="zh-CN" altLang="zh-CN" sz="2400" dirty="0"/>
              <a:t>都为</a:t>
            </a:r>
            <a:r>
              <a:rPr lang="en-US" altLang="zh-CN" sz="2400" dirty="0"/>
              <a:t>null</a:t>
            </a:r>
            <a:r>
              <a:rPr lang="zh-CN" altLang="zh-CN" sz="2400" dirty="0"/>
              <a:t>的</a:t>
            </a:r>
            <a:r>
              <a:rPr lang="en-US" altLang="zh-CN" sz="2400" dirty="0"/>
              <a:t>Map</a:t>
            </a:r>
            <a:r>
              <a:rPr lang="zh-CN" altLang="zh-CN" sz="2400" dirty="0"/>
              <a:t>实现了</a:t>
            </a:r>
            <a:r>
              <a:rPr lang="en-US" altLang="zh-CN" sz="2400" dirty="0"/>
              <a:t>Set</a:t>
            </a:r>
            <a:r>
              <a:rPr lang="zh-CN" altLang="zh-CN" sz="2400" dirty="0"/>
              <a:t>，在底层只有</a:t>
            </a:r>
            <a:r>
              <a:rPr lang="en-US" altLang="zh-CN" sz="2400" dirty="0"/>
              <a:t>Map</a:t>
            </a:r>
            <a:r>
              <a:rPr lang="zh-CN" altLang="zh-CN" sz="2400" dirty="0"/>
              <a:t>。</a:t>
            </a:r>
            <a:endParaRPr lang="zh-CN" alt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9"/>
                                        </p:tgtEl>
                                        <p:attrNameLst>
                                          <p:attrName>style.visibility</p:attrName>
                                        </p:attrNameLst>
                                      </p:cBhvr>
                                      <p:to>
                                        <p:strVal val="visible"/>
                                      </p:to>
                                    </p:set>
                                    <p:anim calcmode="lin" valueType="num">
                                      <p:cBhvr additive="base">
                                        <p:cTn id="7" dur="500" fill="hold"/>
                                        <p:tgtEl>
                                          <p:spTgt spid="2097169"/>
                                        </p:tgtEl>
                                        <p:attrNameLst>
                                          <p:attrName>ppt_x</p:attrName>
                                        </p:attrNameLst>
                                      </p:cBhvr>
                                      <p:tavLst>
                                        <p:tav tm="0">
                                          <p:val>
                                            <p:strVal val="#ppt_x"/>
                                          </p:val>
                                        </p:tav>
                                        <p:tav tm="100000">
                                          <p:val>
                                            <p:strVal val="#ppt_x"/>
                                          </p:val>
                                        </p:tav>
                                      </p:tavLst>
                                    </p:anim>
                                    <p:anim calcmode="lin" valueType="num">
                                      <p:cBhvr additive="base">
                                        <p:cTn id="8" dur="500" fill="hold"/>
                                        <p:tgtEl>
                                          <p:spTgt spid="20971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745"/>
                                        </p:tgtEl>
                                        <p:attrNameLst>
                                          <p:attrName>style.visibility</p:attrName>
                                        </p:attrNameLst>
                                      </p:cBhvr>
                                      <p:to>
                                        <p:strVal val="visible"/>
                                      </p:to>
                                    </p:set>
                                    <p:anim calcmode="lin" valueType="num">
                                      <p:cBhvr additive="base">
                                        <p:cTn id="13" dur="500" fill="hold"/>
                                        <p:tgtEl>
                                          <p:spTgt spid="1048745"/>
                                        </p:tgtEl>
                                        <p:attrNameLst>
                                          <p:attrName>ppt_x</p:attrName>
                                        </p:attrNameLst>
                                      </p:cBhvr>
                                      <p:tavLst>
                                        <p:tav tm="0">
                                          <p:val>
                                            <p:strVal val="#ppt_x"/>
                                          </p:val>
                                        </p:tav>
                                        <p:tav tm="100000">
                                          <p:val>
                                            <p:strVal val="#ppt_x"/>
                                          </p:val>
                                        </p:tav>
                                      </p:tavLst>
                                    </p:anim>
                                    <p:anim calcmode="lin" valueType="num">
                                      <p:cBhvr additive="base">
                                        <p:cTn id="14" dur="500" fill="hold"/>
                                        <p:tgtEl>
                                          <p:spTgt spid="10487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46" name="内容占位符 1"/>
          <p:cNvSpPr>
            <a:spLocks noGrp="1"/>
          </p:cNvSpPr>
          <p:nvPr>
            <p:ph idx="4294967295"/>
          </p:nvPr>
        </p:nvSpPr>
        <p:spPr>
          <a:xfrm>
            <a:off x="0" y="1481455"/>
            <a:ext cx="8229600" cy="4525645"/>
          </a:xfrm>
        </p:spPr>
        <p:txBody>
          <a:bodyPr/>
          <a:p>
            <a:pPr marL="109855" indent="0">
              <a:buNone/>
            </a:pPr>
            <a:r>
              <a:rPr lang="zh-CN" altLang="zh-CN" dirty="0"/>
              <a:t>【例</a:t>
            </a:r>
            <a:r>
              <a:rPr lang="en-US" altLang="zh-CN" dirty="0"/>
              <a:t>8-8</a:t>
            </a:r>
            <a:r>
              <a:rPr lang="zh-CN" altLang="zh-CN" dirty="0"/>
              <a:t>】假设有一份学生名单，键是学生的</a:t>
            </a:r>
            <a:r>
              <a:rPr lang="en-US" altLang="zh-CN" dirty="0"/>
              <a:t>id</a:t>
            </a:r>
            <a:r>
              <a:rPr lang="zh-CN" altLang="zh-CN" dirty="0"/>
              <a:t>，值是</a:t>
            </a:r>
            <a:r>
              <a:rPr lang="en-US" altLang="zh-CN" dirty="0"/>
              <a:t>Student</a:t>
            </a:r>
            <a:r>
              <a:rPr lang="zh-CN" altLang="zh-CN" dirty="0"/>
              <a:t>对象（包括</a:t>
            </a:r>
            <a:r>
              <a:rPr lang="en-US" altLang="zh-CN" dirty="0"/>
              <a:t>name</a:t>
            </a:r>
            <a:r>
              <a:rPr lang="zh-CN" altLang="zh-CN" dirty="0"/>
              <a:t>和</a:t>
            </a:r>
            <a:r>
              <a:rPr lang="en-US" altLang="zh-CN" dirty="0"/>
              <a:t>age</a:t>
            </a:r>
            <a:r>
              <a:rPr lang="zh-CN" altLang="zh-CN" dirty="0"/>
              <a:t>信息）。建立</a:t>
            </a:r>
            <a:r>
              <a:rPr lang="en-US" altLang="zh-CN" dirty="0" err="1"/>
              <a:t>HashMap</a:t>
            </a:r>
            <a:r>
              <a:rPr lang="zh-CN" altLang="zh-CN" dirty="0"/>
              <a:t>对学生信息进行管理。</a:t>
            </a:r>
            <a:endParaRPr lang="zh-CN" altLang="zh-CN" dirty="0"/>
          </a:p>
          <a:p>
            <a:endParaRPr lang="zh-CN" altLang="en-US" dirty="0"/>
          </a:p>
        </p:txBody>
      </p:sp>
      <p:sp>
        <p:nvSpPr>
          <p:cNvPr id="1048747"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
        <p:nvSpPr>
          <p:cNvPr id="1048748" name="矩形 3"/>
          <p:cNvSpPr/>
          <p:nvPr/>
        </p:nvSpPr>
        <p:spPr>
          <a:xfrm>
            <a:off x="2699792" y="3284984"/>
            <a:ext cx="5904656" cy="1938020"/>
          </a:xfrm>
          <a:prstGeom prst="rect">
            <a:avLst/>
          </a:prstGeom>
        </p:spPr>
        <p:txBody>
          <a:bodyPr wrap="square">
            <a:spAutoFit/>
          </a:bodyPr>
          <a:p>
            <a:pPr marL="342900" indent="-342900">
              <a:buFont typeface="Arial" panose="020B0604020202020204" pitchFamily="34" charset="0"/>
              <a:buChar char="•"/>
            </a:pPr>
            <a:r>
              <a:rPr lang="en-US" altLang="zh-CN" sz="2400" dirty="0" err="1"/>
              <a:t>HashMap</a:t>
            </a:r>
            <a:r>
              <a:rPr lang="zh-CN" altLang="zh-CN" sz="2400" dirty="0"/>
              <a:t>的键在使用时，需要遵守与</a:t>
            </a:r>
            <a:r>
              <a:rPr lang="en-US" altLang="zh-CN" sz="2400" dirty="0" err="1"/>
              <a:t>HashSet</a:t>
            </a:r>
            <a:r>
              <a:rPr lang="zh-CN" altLang="zh-CN" sz="2400" dirty="0"/>
              <a:t>一样的规则：如果需要重写</a:t>
            </a:r>
            <a:r>
              <a:rPr lang="en-US" altLang="zh-CN" sz="2400" dirty="0"/>
              <a:t>equals()</a:t>
            </a:r>
            <a:r>
              <a:rPr lang="zh-CN" altLang="zh-CN" sz="2400" dirty="0"/>
              <a:t>方法，那么同时重写</a:t>
            </a:r>
            <a:r>
              <a:rPr lang="en-US" altLang="zh-CN" sz="2400" dirty="0" err="1"/>
              <a:t>hashCode</a:t>
            </a:r>
            <a:r>
              <a:rPr lang="en-US" altLang="zh-CN" sz="2400" dirty="0"/>
              <a:t>()</a:t>
            </a:r>
            <a:r>
              <a:rPr lang="zh-CN" altLang="zh-CN" sz="2400" dirty="0"/>
              <a:t>方法，并保证两个方法判断标准是一致的，因为</a:t>
            </a:r>
            <a:r>
              <a:rPr lang="en-US" altLang="zh-CN" sz="2400" dirty="0" err="1"/>
              <a:t>HashMap</a:t>
            </a:r>
            <a:r>
              <a:rPr lang="zh-CN" altLang="zh-CN" sz="2400" dirty="0"/>
              <a:t>的键集就是一个</a:t>
            </a:r>
            <a:r>
              <a:rPr lang="en-US" altLang="zh-CN" sz="2400" dirty="0"/>
              <a:t>Set</a:t>
            </a:r>
            <a:r>
              <a:rPr lang="zh-CN" altLang="zh-CN" sz="2400" dirty="0"/>
              <a:t>。</a:t>
            </a:r>
            <a:endParaRPr lang="zh-CN" altLang="en-US" sz="2400" dirty="0"/>
          </a:p>
        </p:txBody>
      </p:sp>
      <p:pic>
        <p:nvPicPr>
          <p:cNvPr id="2097170" name="Picture 2"/>
          <p:cNvPicPr>
            <a:picLocks noChangeAspect="1" noChangeArrowheads="1"/>
          </p:cNvPicPr>
          <p:nvPr/>
        </p:nvPicPr>
        <p:blipFill>
          <a:blip r:embed="rId1" cstate="print"/>
          <a:srcRect/>
          <a:stretch>
            <a:fillRect/>
          </a:stretch>
        </p:blipFill>
        <p:spPr bwMode="auto">
          <a:xfrm>
            <a:off x="1187624" y="3379310"/>
            <a:ext cx="1292170" cy="1416353"/>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70"/>
                                        </p:tgtEl>
                                        <p:attrNameLst>
                                          <p:attrName>style.visibility</p:attrName>
                                        </p:attrNameLst>
                                      </p:cBhvr>
                                      <p:to>
                                        <p:strVal val="visible"/>
                                      </p:to>
                                    </p:set>
                                    <p:anim calcmode="lin" valueType="num">
                                      <p:cBhvr additive="base">
                                        <p:cTn id="7" dur="500" fill="hold"/>
                                        <p:tgtEl>
                                          <p:spTgt spid="2097170"/>
                                        </p:tgtEl>
                                        <p:attrNameLst>
                                          <p:attrName>ppt_x</p:attrName>
                                        </p:attrNameLst>
                                      </p:cBhvr>
                                      <p:tavLst>
                                        <p:tav tm="0">
                                          <p:val>
                                            <p:strVal val="#ppt_x"/>
                                          </p:val>
                                        </p:tav>
                                        <p:tav tm="100000">
                                          <p:val>
                                            <p:strVal val="#ppt_x"/>
                                          </p:val>
                                        </p:tav>
                                      </p:tavLst>
                                    </p:anim>
                                    <p:anim calcmode="lin" valueType="num">
                                      <p:cBhvr additive="base">
                                        <p:cTn id="8" dur="500" fill="hold"/>
                                        <p:tgtEl>
                                          <p:spTgt spid="209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48748"/>
                                        </p:tgtEl>
                                        <p:attrNameLst>
                                          <p:attrName>style.visibility</p:attrName>
                                        </p:attrNameLst>
                                      </p:cBhvr>
                                      <p:to>
                                        <p:strVal val="visible"/>
                                      </p:to>
                                    </p:set>
                                    <p:anim calcmode="lin" valueType="num">
                                      <p:cBhvr additive="base">
                                        <p:cTn id="13" dur="500" fill="hold"/>
                                        <p:tgtEl>
                                          <p:spTgt spid="1048748"/>
                                        </p:tgtEl>
                                        <p:attrNameLst>
                                          <p:attrName>ppt_x</p:attrName>
                                        </p:attrNameLst>
                                      </p:cBhvr>
                                      <p:tavLst>
                                        <p:tav tm="0">
                                          <p:val>
                                            <p:strVal val="1+#ppt_w/2"/>
                                          </p:val>
                                        </p:tav>
                                        <p:tav tm="100000">
                                          <p:val>
                                            <p:strVal val="#ppt_x"/>
                                          </p:val>
                                        </p:tav>
                                      </p:tavLst>
                                    </p:anim>
                                    <p:anim calcmode="lin" valueType="num">
                                      <p:cBhvr additive="base">
                                        <p:cTn id="14" dur="500" fill="hold"/>
                                        <p:tgtEl>
                                          <p:spTgt spid="10487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49" name="内容占位符 1"/>
          <p:cNvSpPr>
            <a:spLocks noGrp="1"/>
          </p:cNvSpPr>
          <p:nvPr>
            <p:ph idx="4294967295"/>
          </p:nvPr>
        </p:nvSpPr>
        <p:spPr>
          <a:xfrm>
            <a:off x="0" y="1481455"/>
            <a:ext cx="8229600" cy="4525645"/>
          </a:xfrm>
        </p:spPr>
        <p:txBody>
          <a:bodyPr/>
          <a:p>
            <a:r>
              <a:rPr lang="en-US" altLang="zh-CN" b="1" dirty="0"/>
              <a:t>2</a:t>
            </a:r>
            <a:r>
              <a:rPr lang="zh-CN" altLang="zh-CN" b="1" dirty="0"/>
              <a:t>．</a:t>
            </a:r>
            <a:r>
              <a:rPr lang="en-US" altLang="zh-CN" b="1" dirty="0" err="1"/>
              <a:t>HashMap</a:t>
            </a:r>
            <a:r>
              <a:rPr lang="zh-CN" altLang="zh-CN" b="1" dirty="0"/>
              <a:t>迭代的方法</a:t>
            </a:r>
            <a:endParaRPr lang="zh-CN" altLang="zh-CN" b="1" dirty="0"/>
          </a:p>
          <a:p>
            <a:pPr lvl="1"/>
            <a:r>
              <a:rPr lang="en-US" altLang="zh-CN" dirty="0"/>
              <a:t>Map</a:t>
            </a:r>
            <a:r>
              <a:rPr lang="zh-CN" altLang="zh-CN" dirty="0"/>
              <a:t>的迭代方法较</a:t>
            </a:r>
            <a:r>
              <a:rPr lang="en-US" altLang="zh-CN" dirty="0"/>
              <a:t>List</a:t>
            </a:r>
            <a:r>
              <a:rPr lang="zh-CN" altLang="zh-CN" dirty="0"/>
              <a:t>和</a:t>
            </a:r>
            <a:r>
              <a:rPr lang="en-US" altLang="zh-CN" dirty="0"/>
              <a:t>Set</a:t>
            </a:r>
            <a:r>
              <a:rPr lang="zh-CN" altLang="zh-CN" dirty="0"/>
              <a:t>稍微复杂些，因为它本身是不能迭代的（未实现</a:t>
            </a:r>
            <a:r>
              <a:rPr lang="en-US" altLang="zh-CN" dirty="0" err="1"/>
              <a:t>Iterable</a:t>
            </a:r>
            <a:r>
              <a:rPr lang="zh-CN" altLang="zh-CN" dirty="0"/>
              <a:t>接口，不能用迭代器访问）。但从</a:t>
            </a:r>
            <a:r>
              <a:rPr lang="en-US" altLang="zh-CN" dirty="0"/>
              <a:t>Map</a:t>
            </a:r>
            <a:r>
              <a:rPr lang="zh-CN" altLang="zh-CN" dirty="0"/>
              <a:t>出发可以得到三个集合，即键集合、值集合、以及键值对集合，它们都可以被迭代。</a:t>
            </a:r>
            <a:endParaRPr lang="en-US" altLang="zh-CN" dirty="0"/>
          </a:p>
          <a:p>
            <a:pPr lvl="1"/>
            <a:endParaRPr lang="zh-CN" altLang="zh-CN" dirty="0"/>
          </a:p>
        </p:txBody>
      </p:sp>
      <p:sp>
        <p:nvSpPr>
          <p:cNvPr id="1048750"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751" name="内容占位符 1"/>
          <p:cNvSpPr>
            <a:spLocks noGrp="1"/>
          </p:cNvSpPr>
          <p:nvPr>
            <p:ph idx="4294967295"/>
          </p:nvPr>
        </p:nvSpPr>
        <p:spPr>
          <a:xfrm>
            <a:off x="0" y="1481455"/>
            <a:ext cx="8229600" cy="4525645"/>
          </a:xfrm>
        </p:spPr>
        <p:txBody>
          <a:bodyPr/>
          <a:p>
            <a:pPr marL="393065" lvl="1" indent="0">
              <a:buNone/>
            </a:pPr>
            <a:r>
              <a:rPr lang="zh-CN" altLang="zh-CN" dirty="0"/>
              <a:t>（</a:t>
            </a:r>
            <a:r>
              <a:rPr lang="en-US" altLang="zh-CN" dirty="0"/>
              <a:t>1</a:t>
            </a:r>
            <a:r>
              <a:rPr lang="zh-CN" altLang="zh-CN" dirty="0"/>
              <a:t>）按键集合迭代</a:t>
            </a:r>
            <a:endParaRPr lang="zh-CN" altLang="zh-CN" dirty="0"/>
          </a:p>
          <a:p>
            <a:pPr lvl="1"/>
            <a:r>
              <a:rPr lang="zh-CN" altLang="zh-CN" dirty="0"/>
              <a:t>使用</a:t>
            </a:r>
            <a:r>
              <a:rPr lang="en-US" altLang="zh-CN" dirty="0" err="1"/>
              <a:t>keySet</a:t>
            </a:r>
            <a:r>
              <a:rPr lang="en-US" altLang="zh-CN" dirty="0"/>
              <a:t>()</a:t>
            </a:r>
            <a:r>
              <a:rPr lang="zh-CN" altLang="zh-CN" dirty="0"/>
              <a:t>方法可以从</a:t>
            </a:r>
            <a:r>
              <a:rPr lang="en-US" altLang="zh-CN" dirty="0"/>
              <a:t>Map</a:t>
            </a:r>
            <a:r>
              <a:rPr lang="zh-CN" altLang="zh-CN" dirty="0"/>
              <a:t>获取键集，因为键集是</a:t>
            </a:r>
            <a:r>
              <a:rPr lang="en-US" altLang="zh-CN" dirty="0"/>
              <a:t>Set</a:t>
            </a:r>
            <a:r>
              <a:rPr lang="zh-CN" altLang="zh-CN" dirty="0"/>
              <a:t>，所以可以使用迭代器。在迭代过程中，使用</a:t>
            </a:r>
            <a:r>
              <a:rPr lang="en-US" altLang="zh-CN" dirty="0"/>
              <a:t>get()</a:t>
            </a:r>
            <a:r>
              <a:rPr lang="zh-CN" altLang="zh-CN" dirty="0"/>
              <a:t>方法从</a:t>
            </a:r>
            <a:r>
              <a:rPr lang="en-US" altLang="zh-CN" dirty="0"/>
              <a:t>Map</a:t>
            </a:r>
            <a:r>
              <a:rPr lang="zh-CN" altLang="zh-CN" dirty="0"/>
              <a:t>中按</a:t>
            </a:r>
            <a:r>
              <a:rPr lang="en-US" altLang="zh-CN" dirty="0"/>
              <a:t>key</a:t>
            </a:r>
            <a:r>
              <a:rPr lang="zh-CN" altLang="zh-CN" dirty="0"/>
              <a:t>获取到</a:t>
            </a:r>
            <a:r>
              <a:rPr lang="en-US" altLang="zh-CN" dirty="0"/>
              <a:t>value</a:t>
            </a:r>
            <a:r>
              <a:rPr lang="zh-CN" altLang="zh-CN" dirty="0"/>
              <a:t>。</a:t>
            </a:r>
            <a:endParaRPr lang="zh-CN" altLang="en-US" dirty="0"/>
          </a:p>
        </p:txBody>
      </p:sp>
      <p:sp>
        <p:nvSpPr>
          <p:cNvPr id="1048752"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
        <p:nvSpPr>
          <p:cNvPr id="1048753" name="矩形 3"/>
          <p:cNvSpPr/>
          <p:nvPr/>
        </p:nvSpPr>
        <p:spPr>
          <a:xfrm>
            <a:off x="107504" y="3255570"/>
            <a:ext cx="9000999" cy="20300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p>
            <a:pPr fontAlgn="auto"/>
            <a:r>
              <a:rPr lang="en-US" altLang="zh-CN" dirty="0"/>
              <a:t>Set keys = </a:t>
            </a:r>
            <a:r>
              <a:rPr lang="en-US" altLang="zh-CN" dirty="0" err="1"/>
              <a:t>map.keySet</a:t>
            </a:r>
            <a:r>
              <a:rPr lang="en-US" altLang="zh-CN" dirty="0"/>
              <a:t>();	//(1)</a:t>
            </a:r>
            <a:r>
              <a:rPr lang="zh-CN" altLang="zh-CN" dirty="0"/>
              <a:t>取出</a:t>
            </a:r>
            <a:r>
              <a:rPr lang="en-US" altLang="zh-CN" dirty="0"/>
              <a:t>map</a:t>
            </a:r>
            <a:r>
              <a:rPr lang="zh-CN" altLang="zh-CN" dirty="0"/>
              <a:t>中的键集</a:t>
            </a:r>
            <a:endParaRPr lang="zh-CN" altLang="zh-CN" dirty="0"/>
          </a:p>
          <a:p>
            <a:pPr fontAlgn="auto"/>
            <a:r>
              <a:rPr lang="en-US" altLang="zh-CN" dirty="0"/>
              <a:t>Iterator it = </a:t>
            </a:r>
            <a:r>
              <a:rPr lang="en-US" altLang="zh-CN" dirty="0" err="1"/>
              <a:t>keys.iterator</a:t>
            </a:r>
            <a:r>
              <a:rPr lang="en-US" altLang="zh-CN" dirty="0"/>
              <a:t>();	</a:t>
            </a:r>
            <a:endParaRPr lang="zh-CN" altLang="zh-CN" dirty="0"/>
          </a:p>
          <a:p>
            <a:pPr fontAlgn="auto"/>
            <a:r>
              <a:rPr lang="en-US" altLang="zh-CN" b="1" dirty="0"/>
              <a:t>while</a:t>
            </a:r>
            <a:r>
              <a:rPr lang="en-US" altLang="zh-CN" dirty="0"/>
              <a:t>(</a:t>
            </a:r>
            <a:r>
              <a:rPr lang="en-US" altLang="zh-CN" dirty="0" err="1"/>
              <a:t>it.hasNext</a:t>
            </a:r>
            <a:r>
              <a:rPr lang="en-US" altLang="zh-CN" dirty="0"/>
              <a:t>()){</a:t>
            </a:r>
            <a:endParaRPr lang="zh-CN" altLang="zh-CN" dirty="0"/>
          </a:p>
          <a:p>
            <a:pPr fontAlgn="auto"/>
            <a:r>
              <a:rPr lang="en-US" altLang="zh-CN" dirty="0"/>
              <a:t>	String key = (String)</a:t>
            </a:r>
            <a:r>
              <a:rPr lang="en-US" altLang="zh-CN" dirty="0" err="1"/>
              <a:t>it.next</a:t>
            </a:r>
            <a:r>
              <a:rPr lang="en-US" altLang="zh-CN" dirty="0"/>
              <a:t>();	</a:t>
            </a:r>
            <a:endParaRPr lang="zh-CN" altLang="zh-CN" dirty="0"/>
          </a:p>
          <a:p>
            <a:pPr fontAlgn="auto"/>
            <a:r>
              <a:rPr lang="en-US" altLang="zh-CN" dirty="0"/>
              <a:t>	Student </a:t>
            </a:r>
            <a:r>
              <a:rPr lang="en-US" altLang="zh-CN" dirty="0" err="1"/>
              <a:t>stu</a:t>
            </a:r>
            <a:r>
              <a:rPr lang="en-US" altLang="zh-CN" dirty="0"/>
              <a:t> = (Student)</a:t>
            </a:r>
            <a:r>
              <a:rPr lang="en-US" altLang="zh-CN" dirty="0" err="1"/>
              <a:t>map.get</a:t>
            </a:r>
            <a:r>
              <a:rPr lang="en-US" altLang="zh-CN" dirty="0"/>
              <a:t>(key);  //(2)</a:t>
            </a:r>
            <a:r>
              <a:rPr lang="zh-CN" altLang="zh-CN" dirty="0"/>
              <a:t>按键从</a:t>
            </a:r>
            <a:r>
              <a:rPr lang="en-US" altLang="zh-CN" dirty="0"/>
              <a:t>map</a:t>
            </a:r>
            <a:r>
              <a:rPr lang="zh-CN" altLang="zh-CN" dirty="0"/>
              <a:t>中获取对应的值</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(key+":"+"("+</a:t>
            </a:r>
            <a:r>
              <a:rPr lang="en-US" altLang="zh-CN" dirty="0" err="1"/>
              <a:t>stu.getName</a:t>
            </a:r>
            <a:r>
              <a:rPr lang="en-US" altLang="zh-CN" dirty="0"/>
              <a:t>()+","+</a:t>
            </a:r>
            <a:r>
              <a:rPr lang="en-US" altLang="zh-CN" dirty="0" err="1"/>
              <a:t>stu.getAge</a:t>
            </a:r>
            <a:r>
              <a:rPr lang="en-US" altLang="zh-CN" dirty="0"/>
              <a:t>()+")");</a:t>
            </a:r>
            <a:endParaRPr lang="zh-CN" altLang="zh-CN" dirty="0"/>
          </a:p>
          <a:p>
            <a:r>
              <a:rPr lang="en-US" altLang="zh-CN" dirty="0"/>
              <a:t>}</a:t>
            </a:r>
            <a:endParaRPr lang="zh-CN" altLang="en-US" dirty="0"/>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754" name="内容占位符 1"/>
          <p:cNvSpPr>
            <a:spLocks noGrp="1"/>
          </p:cNvSpPr>
          <p:nvPr>
            <p:ph idx="4294967295"/>
          </p:nvPr>
        </p:nvSpPr>
        <p:spPr>
          <a:xfrm>
            <a:off x="0" y="1481455"/>
            <a:ext cx="8229600" cy="4525645"/>
          </a:xfrm>
        </p:spPr>
        <p:txBody>
          <a:bodyPr/>
          <a:p>
            <a:pPr marL="109855" indent="0">
              <a:buNone/>
            </a:pPr>
            <a:r>
              <a:rPr lang="zh-CN" altLang="zh-CN" sz="2800" dirty="0"/>
              <a:t>（</a:t>
            </a:r>
            <a:r>
              <a:rPr lang="en-US" altLang="zh-CN" sz="2800" dirty="0"/>
              <a:t>2</a:t>
            </a:r>
            <a:r>
              <a:rPr lang="zh-CN" altLang="zh-CN" sz="2800" dirty="0"/>
              <a:t>）迭代值集合</a:t>
            </a:r>
            <a:endParaRPr lang="zh-CN" altLang="zh-CN" sz="2800" dirty="0"/>
          </a:p>
          <a:p>
            <a:pPr lvl="1"/>
            <a:r>
              <a:rPr lang="zh-CN" altLang="zh-CN" sz="2400" dirty="0"/>
              <a:t>值集合是一个</a:t>
            </a:r>
            <a:r>
              <a:rPr lang="en-US" altLang="zh-CN" sz="2400" dirty="0"/>
              <a:t>Collection</a:t>
            </a:r>
            <a:r>
              <a:rPr lang="zh-CN" altLang="zh-CN" sz="2400" dirty="0"/>
              <a:t>，它有序、按照键集合中的每个键的排列次序与之一一对应，可以重复，用</a:t>
            </a:r>
            <a:r>
              <a:rPr lang="en-US" altLang="zh-CN" sz="2400" dirty="0"/>
              <a:t>values()</a:t>
            </a:r>
            <a:r>
              <a:rPr lang="zh-CN" altLang="zh-CN" sz="2400" dirty="0"/>
              <a:t>方法即可获取到。但失去了键的对应关系，直接对值集合通常没有什么意义。</a:t>
            </a:r>
            <a:endParaRPr lang="zh-CN" altLang="en-US" dirty="0"/>
          </a:p>
        </p:txBody>
      </p:sp>
      <p:sp>
        <p:nvSpPr>
          <p:cNvPr id="1048755"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11" name="内容占位符 1"/>
          <p:cNvSpPr>
            <a:spLocks noGrp="1"/>
          </p:cNvSpPr>
          <p:nvPr>
            <p:ph type="body" orient="vert" idx="4294967295"/>
          </p:nvPr>
        </p:nvSpPr>
        <p:spPr>
          <a:xfrm>
            <a:off x="2432685" y="1636395"/>
            <a:ext cx="5965190" cy="4231005"/>
          </a:xfrm>
        </p:spPr>
        <p:txBody>
          <a:bodyPr/>
          <a:p>
            <a:r>
              <a:rPr lang="zh-CN" altLang="zh-CN" dirty="0"/>
              <a:t>集合与数组有一个明显的不同，就是在</a:t>
            </a:r>
            <a:r>
              <a:rPr lang="en-US" altLang="zh-CN" dirty="0"/>
              <a:t>Java</a:t>
            </a:r>
            <a:r>
              <a:rPr lang="zh-CN" altLang="zh-CN" dirty="0"/>
              <a:t>的集合中只能存储对象，而不能存储基本类型的数据。</a:t>
            </a:r>
            <a:endParaRPr lang="zh-CN" altLang="zh-CN" dirty="0"/>
          </a:p>
          <a:p>
            <a:endParaRPr lang="zh-CN" altLang="en-US" dirty="0"/>
          </a:p>
        </p:txBody>
      </p:sp>
      <p:sp>
        <p:nvSpPr>
          <p:cNvPr id="1048612" name="标题 2"/>
          <p:cNvSpPr>
            <a:spLocks noGrp="1"/>
          </p:cNvSpPr>
          <p:nvPr>
            <p:ph type="title"/>
          </p:nvPr>
        </p:nvSpPr>
        <p:spPr>
          <a:xfrm>
            <a:off x="1204913" y="393565"/>
            <a:ext cx="6482886" cy="381635"/>
          </a:xfrm>
        </p:spPr>
        <p:txBody>
          <a:bodyPr/>
          <a:p>
            <a:r>
              <a:rPr lang="en-US" altLang="zh-CN" dirty="0">
                <a:effectLst/>
              </a:rPr>
              <a:t>8.1.1  </a:t>
            </a:r>
            <a:r>
              <a:rPr lang="zh-CN" altLang="zh-CN" dirty="0">
                <a:effectLst/>
              </a:rPr>
              <a:t>集合框架的常用部分</a:t>
            </a:r>
            <a:endParaRPr lang="zh-CN" altLang="en-US" dirty="0"/>
          </a:p>
        </p:txBody>
      </p:sp>
      <p:pic>
        <p:nvPicPr>
          <p:cNvPr id="2097154" name="Picture 2"/>
          <p:cNvPicPr>
            <a:picLocks noChangeAspect="1" noChangeArrowheads="1"/>
          </p:cNvPicPr>
          <p:nvPr/>
        </p:nvPicPr>
        <p:blipFill>
          <a:blip r:embed="rId1"/>
          <a:srcRect/>
          <a:stretch>
            <a:fillRect/>
          </a:stretch>
        </p:blipFill>
        <p:spPr bwMode="auto">
          <a:xfrm>
            <a:off x="467544" y="1484784"/>
            <a:ext cx="1860032" cy="1440160"/>
          </a:xfrm>
          <a:prstGeom prst="rect">
            <a:avLst/>
          </a:prstGeom>
          <a:noFill/>
          <a:ln>
            <a:noFill/>
          </a:ln>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756" name="内容占位符 1"/>
          <p:cNvSpPr>
            <a:spLocks noGrp="1"/>
          </p:cNvSpPr>
          <p:nvPr>
            <p:ph idx="4294967295"/>
          </p:nvPr>
        </p:nvSpPr>
        <p:spPr>
          <a:xfrm>
            <a:off x="0" y="1481455"/>
            <a:ext cx="8229600" cy="4525645"/>
          </a:xfrm>
        </p:spPr>
        <p:txBody>
          <a:bodyPr>
            <a:normAutofit/>
          </a:bodyPr>
          <a:p>
            <a:pPr marL="109855" indent="0">
              <a:buNone/>
            </a:pPr>
            <a:r>
              <a:rPr lang="zh-CN" altLang="zh-CN" sz="2800" dirty="0"/>
              <a:t>（</a:t>
            </a:r>
            <a:r>
              <a:rPr lang="en-US" altLang="zh-CN" sz="2800" dirty="0"/>
              <a:t>3</a:t>
            </a:r>
            <a:r>
              <a:rPr lang="zh-CN" altLang="zh-CN" sz="2800" dirty="0"/>
              <a:t>）迭代键值对集合</a:t>
            </a:r>
            <a:endParaRPr lang="zh-CN" altLang="zh-CN" sz="2800" dirty="0"/>
          </a:p>
          <a:p>
            <a:pPr lvl="1"/>
            <a:r>
              <a:rPr lang="en-US" altLang="zh-CN" sz="2400" dirty="0"/>
              <a:t>Map</a:t>
            </a:r>
            <a:r>
              <a:rPr lang="zh-CN" altLang="zh-CN" sz="2400" dirty="0"/>
              <a:t>内部定义了一个</a:t>
            </a:r>
            <a:r>
              <a:rPr lang="en-US" altLang="zh-CN" sz="2400" dirty="0"/>
              <a:t>Entry</a:t>
            </a:r>
            <a:r>
              <a:rPr lang="zh-CN" altLang="zh-CN" sz="2400" dirty="0"/>
              <a:t>类，它封装了一个键值对。</a:t>
            </a:r>
            <a:endParaRPr lang="en-US" altLang="zh-CN" sz="2400" dirty="0"/>
          </a:p>
          <a:p>
            <a:pPr lvl="1"/>
            <a:r>
              <a:rPr lang="zh-CN" altLang="zh-CN" sz="2400" dirty="0"/>
              <a:t>使用</a:t>
            </a:r>
            <a:r>
              <a:rPr lang="en-US" altLang="zh-CN" sz="2400" dirty="0"/>
              <a:t>Map</a:t>
            </a:r>
            <a:r>
              <a:rPr lang="zh-CN" altLang="zh-CN" sz="2400" dirty="0"/>
              <a:t>的</a:t>
            </a:r>
            <a:r>
              <a:rPr lang="en-US" altLang="zh-CN" sz="2400" dirty="0" err="1"/>
              <a:t>entrySet</a:t>
            </a:r>
            <a:r>
              <a:rPr lang="en-US" altLang="zh-CN" sz="2400" dirty="0"/>
              <a:t>()</a:t>
            </a:r>
            <a:r>
              <a:rPr lang="zh-CN" altLang="zh-CN" sz="2400" dirty="0"/>
              <a:t>方法可以获取键值对集合。</a:t>
            </a:r>
            <a:endParaRPr lang="zh-CN" altLang="zh-CN" sz="2400" dirty="0"/>
          </a:p>
          <a:p>
            <a:pPr lvl="1"/>
            <a:endParaRPr lang="en-US" altLang="zh-CN" sz="2400" dirty="0"/>
          </a:p>
          <a:p>
            <a:pPr lvl="1"/>
            <a:r>
              <a:rPr lang="en-US" altLang="zh-CN" sz="2400" dirty="0"/>
              <a:t>Entry</a:t>
            </a:r>
            <a:r>
              <a:rPr lang="zh-CN" altLang="zh-CN" sz="2400" dirty="0"/>
              <a:t>中有</a:t>
            </a:r>
            <a:r>
              <a:rPr lang="en-US" altLang="zh-CN" sz="2400" dirty="0"/>
              <a:t>3</a:t>
            </a:r>
            <a:r>
              <a:rPr lang="zh-CN" altLang="zh-CN" sz="2400" dirty="0"/>
              <a:t>个方法，对每个键值对进行操作：</a:t>
            </a:r>
            <a:endParaRPr lang="zh-CN" altLang="zh-CN" sz="2400" dirty="0"/>
          </a:p>
          <a:p>
            <a:pPr lvl="2"/>
            <a:r>
              <a:rPr lang="en-US" altLang="zh-CN" sz="2200" dirty="0"/>
              <a:t>Object </a:t>
            </a:r>
            <a:r>
              <a:rPr lang="en-US" altLang="zh-CN" sz="2200" dirty="0" err="1"/>
              <a:t>getKey</a:t>
            </a:r>
            <a:r>
              <a:rPr lang="en-US" altLang="zh-CN" sz="2200" dirty="0"/>
              <a:t>()</a:t>
            </a:r>
            <a:r>
              <a:rPr lang="zh-CN" altLang="zh-CN" sz="2200" dirty="0"/>
              <a:t>：返回</a:t>
            </a:r>
            <a:r>
              <a:rPr lang="en-US" altLang="zh-CN" sz="2200" dirty="0"/>
              <a:t>Entry</a:t>
            </a:r>
            <a:r>
              <a:rPr lang="zh-CN" altLang="zh-CN" sz="2200" dirty="0"/>
              <a:t>对象的</a:t>
            </a:r>
            <a:r>
              <a:rPr lang="en-US" altLang="zh-CN" sz="2200" dirty="0"/>
              <a:t>key</a:t>
            </a:r>
            <a:r>
              <a:rPr lang="zh-CN" altLang="zh-CN" sz="2200" dirty="0"/>
              <a:t>值。</a:t>
            </a:r>
            <a:endParaRPr lang="zh-CN" altLang="zh-CN" sz="2200" dirty="0"/>
          </a:p>
          <a:p>
            <a:pPr lvl="2"/>
            <a:r>
              <a:rPr lang="en-US" altLang="zh-CN" sz="2200" dirty="0"/>
              <a:t>Object </a:t>
            </a:r>
            <a:r>
              <a:rPr lang="en-US" altLang="zh-CN" sz="2200" dirty="0" err="1"/>
              <a:t>getValue</a:t>
            </a:r>
            <a:r>
              <a:rPr lang="en-US" altLang="zh-CN" sz="2200" dirty="0"/>
              <a:t>()</a:t>
            </a:r>
            <a:r>
              <a:rPr lang="zh-CN" altLang="zh-CN" sz="2200" dirty="0"/>
              <a:t>：返回</a:t>
            </a:r>
            <a:r>
              <a:rPr lang="en-US" altLang="zh-CN" sz="2200" dirty="0"/>
              <a:t>Entry</a:t>
            </a:r>
            <a:r>
              <a:rPr lang="zh-CN" altLang="zh-CN" sz="2200" dirty="0"/>
              <a:t>对象的</a:t>
            </a:r>
            <a:r>
              <a:rPr lang="en-US" altLang="zh-CN" sz="2200" dirty="0"/>
              <a:t>value</a:t>
            </a:r>
            <a:r>
              <a:rPr lang="zh-CN" altLang="zh-CN" sz="2200" dirty="0"/>
              <a:t>值。</a:t>
            </a:r>
            <a:endParaRPr lang="zh-CN" altLang="zh-CN" sz="2200" dirty="0"/>
          </a:p>
          <a:p>
            <a:pPr lvl="2"/>
            <a:r>
              <a:rPr lang="en-US" altLang="zh-CN" sz="2200" dirty="0" err="1"/>
              <a:t>setValue</a:t>
            </a:r>
            <a:r>
              <a:rPr lang="en-US" altLang="zh-CN" sz="2200" dirty="0"/>
              <a:t>(Object value)</a:t>
            </a:r>
            <a:r>
              <a:rPr lang="zh-CN" altLang="zh-CN" sz="2200" dirty="0"/>
              <a:t>：设置</a:t>
            </a:r>
            <a:r>
              <a:rPr lang="en-US" altLang="zh-CN" sz="2200" dirty="0"/>
              <a:t>Entry</a:t>
            </a:r>
            <a:r>
              <a:rPr lang="zh-CN" altLang="zh-CN" sz="2200" dirty="0"/>
              <a:t>对象的</a:t>
            </a:r>
            <a:r>
              <a:rPr lang="en-US" altLang="zh-CN" sz="2200" dirty="0"/>
              <a:t>value</a:t>
            </a:r>
            <a:r>
              <a:rPr lang="zh-CN" altLang="zh-CN" sz="2200" dirty="0"/>
              <a:t>值，并将新值返回。</a:t>
            </a:r>
            <a:endParaRPr lang="zh-CN" altLang="en-US" dirty="0"/>
          </a:p>
        </p:txBody>
      </p:sp>
      <p:sp>
        <p:nvSpPr>
          <p:cNvPr id="1048757"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758" name="内容占位符 1"/>
          <p:cNvSpPr>
            <a:spLocks noGrp="1"/>
          </p:cNvSpPr>
          <p:nvPr>
            <p:ph idx="4294967295"/>
          </p:nvPr>
        </p:nvSpPr>
        <p:spPr>
          <a:xfrm>
            <a:off x="0" y="1481455"/>
            <a:ext cx="8229600" cy="4525645"/>
          </a:xfrm>
        </p:spPr>
        <p:txBody>
          <a:bodyPr>
            <a:normAutofit/>
          </a:bodyPr>
          <a:p>
            <a:pPr marL="109855" indent="0">
              <a:buNone/>
            </a:pPr>
            <a:r>
              <a:rPr lang="zh-CN" altLang="zh-CN" sz="2800" dirty="0"/>
              <a:t>（</a:t>
            </a:r>
            <a:r>
              <a:rPr lang="en-US" altLang="zh-CN" sz="2800" dirty="0"/>
              <a:t>3</a:t>
            </a:r>
            <a:r>
              <a:rPr lang="zh-CN" altLang="zh-CN" sz="2800" dirty="0"/>
              <a:t>）迭代键值对集合</a:t>
            </a:r>
            <a:endParaRPr lang="zh-CN" altLang="zh-CN" sz="2800" dirty="0"/>
          </a:p>
        </p:txBody>
      </p:sp>
      <p:sp>
        <p:nvSpPr>
          <p:cNvPr id="1048759" name="标题 2"/>
          <p:cNvSpPr>
            <a:spLocks noGrp="1"/>
          </p:cNvSpPr>
          <p:nvPr>
            <p:ph type="title"/>
          </p:nvPr>
        </p:nvSpPr>
        <p:spPr>
          <a:xfrm>
            <a:off x="1204913" y="393565"/>
            <a:ext cx="6482886" cy="381635"/>
          </a:xfrm>
        </p:spPr>
        <p:txBody>
          <a:bodyPr/>
          <a:p>
            <a:r>
              <a:rPr lang="en-US" altLang="zh-CN" dirty="0">
                <a:effectLst/>
              </a:rPr>
              <a:t>8.5.2  HashMap</a:t>
            </a:r>
            <a:endParaRPr lang="zh-CN" altLang="zh-CN" dirty="0">
              <a:effectLst/>
            </a:endParaRPr>
          </a:p>
        </p:txBody>
      </p:sp>
      <p:sp>
        <p:nvSpPr>
          <p:cNvPr id="1048760" name="矩形 3"/>
          <p:cNvSpPr/>
          <p:nvPr/>
        </p:nvSpPr>
        <p:spPr>
          <a:xfrm>
            <a:off x="143001" y="2348880"/>
            <a:ext cx="9000999" cy="23069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p>
            <a:pPr fontAlgn="auto"/>
            <a:r>
              <a:rPr lang="en-US" altLang="zh-CN" dirty="0"/>
              <a:t>Set </a:t>
            </a:r>
            <a:r>
              <a:rPr lang="en-US" altLang="zh-CN" dirty="0" err="1"/>
              <a:t>entrySet</a:t>
            </a:r>
            <a:r>
              <a:rPr lang="en-US" altLang="zh-CN" dirty="0"/>
              <a:t> = </a:t>
            </a:r>
            <a:r>
              <a:rPr lang="en-US" altLang="zh-CN" dirty="0" err="1"/>
              <a:t>map.entrySet</a:t>
            </a:r>
            <a:r>
              <a:rPr lang="en-US" altLang="zh-CN" dirty="0"/>
              <a:t>();	//</a:t>
            </a:r>
            <a:r>
              <a:rPr lang="zh-CN" altLang="zh-CN" dirty="0"/>
              <a:t>从</a:t>
            </a:r>
            <a:r>
              <a:rPr lang="en-US" altLang="zh-CN" dirty="0"/>
              <a:t>map</a:t>
            </a:r>
            <a:r>
              <a:rPr lang="zh-CN" altLang="zh-CN" dirty="0"/>
              <a:t>获取键值对集合</a:t>
            </a:r>
            <a:endParaRPr lang="zh-CN" altLang="zh-CN" dirty="0"/>
          </a:p>
          <a:p>
            <a:pPr fontAlgn="auto"/>
            <a:r>
              <a:rPr lang="en-US" altLang="zh-CN" dirty="0"/>
              <a:t>Iterator it = </a:t>
            </a:r>
            <a:r>
              <a:rPr lang="en-US" altLang="zh-CN" dirty="0" err="1"/>
              <a:t>entrySet.iterator</a:t>
            </a:r>
            <a:r>
              <a:rPr lang="en-US" altLang="zh-CN" dirty="0"/>
              <a:t>();</a:t>
            </a:r>
            <a:endParaRPr lang="zh-CN" altLang="zh-CN" dirty="0"/>
          </a:p>
          <a:p>
            <a:pPr fontAlgn="auto"/>
            <a:r>
              <a:rPr lang="en-US" altLang="zh-CN" b="1" dirty="0"/>
              <a:t>while</a:t>
            </a:r>
            <a:r>
              <a:rPr lang="en-US" altLang="zh-CN" dirty="0"/>
              <a:t>(</a:t>
            </a:r>
            <a:r>
              <a:rPr lang="en-US" altLang="zh-CN" dirty="0" err="1"/>
              <a:t>it.hasNext</a:t>
            </a:r>
            <a:r>
              <a:rPr lang="en-US" altLang="zh-CN" dirty="0"/>
              <a:t>()){</a:t>
            </a:r>
            <a:endParaRPr lang="zh-CN" altLang="zh-CN" dirty="0"/>
          </a:p>
          <a:p>
            <a:pPr fontAlgn="auto"/>
            <a:r>
              <a:rPr lang="en-US" altLang="zh-CN" dirty="0"/>
              <a:t>	Entry </a:t>
            </a:r>
            <a:r>
              <a:rPr lang="en-US" altLang="zh-CN" dirty="0" err="1"/>
              <a:t>entry</a:t>
            </a:r>
            <a:r>
              <a:rPr lang="en-US" altLang="zh-CN" dirty="0"/>
              <a:t> = (Entry)</a:t>
            </a:r>
            <a:r>
              <a:rPr lang="en-US" altLang="zh-CN" dirty="0" err="1"/>
              <a:t>it.next</a:t>
            </a:r>
            <a:r>
              <a:rPr lang="en-US" altLang="zh-CN" dirty="0"/>
              <a:t>();	//</a:t>
            </a:r>
            <a:r>
              <a:rPr lang="zh-CN" altLang="zh-CN" dirty="0"/>
              <a:t>获取一个键值对对象</a:t>
            </a:r>
            <a:endParaRPr lang="zh-CN" altLang="zh-CN" dirty="0"/>
          </a:p>
          <a:p>
            <a:pPr fontAlgn="auto"/>
            <a:r>
              <a:rPr lang="en-US" altLang="zh-CN" dirty="0"/>
              <a:t>	String key = (String)</a:t>
            </a:r>
            <a:r>
              <a:rPr lang="en-US" altLang="zh-CN" dirty="0" err="1"/>
              <a:t>entry.getKey</a:t>
            </a:r>
            <a:r>
              <a:rPr lang="en-US" altLang="zh-CN" dirty="0"/>
              <a:t>();	//</a:t>
            </a:r>
            <a:r>
              <a:rPr lang="zh-CN" altLang="zh-CN" dirty="0"/>
              <a:t>从键值对中获取</a:t>
            </a:r>
            <a:r>
              <a:rPr lang="en-US" altLang="zh-CN" dirty="0"/>
              <a:t>key	</a:t>
            </a:r>
            <a:endParaRPr lang="zh-CN" altLang="zh-CN" dirty="0"/>
          </a:p>
          <a:p>
            <a:pPr fontAlgn="auto"/>
            <a:r>
              <a:rPr lang="en-US" altLang="zh-CN" dirty="0"/>
              <a:t>	Student </a:t>
            </a:r>
            <a:r>
              <a:rPr lang="en-US" altLang="zh-CN" dirty="0" err="1"/>
              <a:t>stu</a:t>
            </a:r>
            <a:r>
              <a:rPr lang="en-US" altLang="zh-CN" dirty="0"/>
              <a:t> = (Student)</a:t>
            </a:r>
            <a:r>
              <a:rPr lang="en-US" altLang="zh-CN" dirty="0" err="1"/>
              <a:t>entry.getValue</a:t>
            </a:r>
            <a:r>
              <a:rPr lang="en-US" altLang="zh-CN" dirty="0"/>
              <a:t>();	//</a:t>
            </a:r>
            <a:r>
              <a:rPr lang="zh-CN" altLang="zh-CN" dirty="0"/>
              <a:t>从键值对中获取</a:t>
            </a:r>
            <a:r>
              <a:rPr lang="en-US" altLang="zh-CN" dirty="0"/>
              <a:t>value</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(key+":"+"("+</a:t>
            </a:r>
            <a:r>
              <a:rPr lang="en-US" altLang="zh-CN" dirty="0" err="1"/>
              <a:t>stu.getName</a:t>
            </a:r>
            <a:r>
              <a:rPr lang="en-US" altLang="zh-CN" dirty="0"/>
              <a:t>()+","+</a:t>
            </a:r>
            <a:r>
              <a:rPr lang="en-US" altLang="zh-CN" dirty="0" err="1"/>
              <a:t>stu.getAge</a:t>
            </a:r>
            <a:r>
              <a:rPr lang="en-US" altLang="zh-CN" dirty="0"/>
              <a:t>()+")");</a:t>
            </a:r>
            <a:endParaRPr lang="zh-CN" altLang="zh-CN" dirty="0"/>
          </a:p>
          <a:p>
            <a:r>
              <a:rPr lang="en-US" altLang="zh-CN" dirty="0"/>
              <a:t>}</a:t>
            </a:r>
            <a:endParaRPr lang="zh-CN" altLang="en-US" dirty="0"/>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761" name="内容占位符 1"/>
          <p:cNvSpPr>
            <a:spLocks noGrp="1"/>
          </p:cNvSpPr>
          <p:nvPr>
            <p:ph idx="4294967295"/>
          </p:nvPr>
        </p:nvSpPr>
        <p:spPr>
          <a:xfrm>
            <a:off x="0" y="1481455"/>
            <a:ext cx="8229600" cy="4525645"/>
          </a:xfrm>
        </p:spPr>
        <p:txBody>
          <a:bodyPr>
            <a:normAutofit/>
          </a:bodyPr>
          <a:p>
            <a:pPr marL="109855" indent="0">
              <a:buNone/>
            </a:pPr>
            <a:r>
              <a:rPr lang="en-US" altLang="zh-CN" b="1" dirty="0"/>
              <a:t>1</a:t>
            </a:r>
            <a:r>
              <a:rPr lang="zh-CN" altLang="zh-CN" b="1" dirty="0"/>
              <a:t>．</a:t>
            </a:r>
            <a:r>
              <a:rPr lang="en-US" altLang="zh-CN" b="1" dirty="0" err="1"/>
              <a:t>Hashtable</a:t>
            </a:r>
            <a:endParaRPr lang="zh-CN" altLang="zh-CN" b="1" dirty="0"/>
          </a:p>
        </p:txBody>
      </p:sp>
      <p:sp>
        <p:nvSpPr>
          <p:cNvPr id="1048762" name="标题 2"/>
          <p:cNvSpPr>
            <a:spLocks noGrp="1"/>
          </p:cNvSpPr>
          <p:nvPr>
            <p:ph type="title"/>
          </p:nvPr>
        </p:nvSpPr>
        <p:spPr/>
        <p:txBody>
          <a:bodyPr>
            <a:normAutofit fontScale="85122"/>
          </a:bodyPr>
          <a:p>
            <a:r>
              <a:rPr lang="en-US" altLang="zh-CN" dirty="0">
                <a:effectLst/>
              </a:rPr>
              <a:t>8.5.3  </a:t>
            </a:r>
            <a:r>
              <a:rPr lang="en-US" altLang="zh-CN" dirty="0" err="1">
                <a:effectLst/>
              </a:rPr>
              <a:t>Hashtable</a:t>
            </a:r>
            <a:r>
              <a:rPr lang="zh-CN" altLang="zh-CN" dirty="0">
                <a:effectLst/>
              </a:rPr>
              <a:t>及其子类</a:t>
            </a:r>
            <a:r>
              <a:rPr lang="en-US" altLang="zh-CN" dirty="0">
                <a:effectLst/>
              </a:rPr>
              <a:t>Properties</a:t>
            </a:r>
            <a:endParaRPr lang="zh-CN" altLang="en-US" dirty="0"/>
          </a:p>
        </p:txBody>
      </p:sp>
      <p:sp>
        <p:nvSpPr>
          <p:cNvPr id="1048763" name="爆炸形 2 4"/>
          <p:cNvSpPr/>
          <p:nvPr/>
        </p:nvSpPr>
        <p:spPr>
          <a:xfrm>
            <a:off x="3059832" y="1818112"/>
            <a:ext cx="5760640" cy="194421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3200" dirty="0" err="1"/>
              <a:t>HashTable</a:t>
            </a:r>
            <a:endParaRPr lang="zh-CN" altLang="en-US" sz="3200" dirty="0"/>
          </a:p>
        </p:txBody>
      </p:sp>
      <p:sp>
        <p:nvSpPr>
          <p:cNvPr id="1048764" name="矩形 5"/>
          <p:cNvSpPr/>
          <p:nvPr/>
        </p:nvSpPr>
        <p:spPr>
          <a:xfrm>
            <a:off x="899592" y="3933056"/>
            <a:ext cx="7488832" cy="2091690"/>
          </a:xfrm>
          <a:prstGeom prst="rect">
            <a:avLst/>
          </a:prstGeom>
        </p:spPr>
        <p:txBody>
          <a:bodyPr wrap="square">
            <a:spAutoFit/>
          </a:bodyPr>
          <a:p>
            <a:pPr marL="285750" indent="-285750">
              <a:buFont typeface="Arial" panose="020B0604020202020204" pitchFamily="34" charset="0"/>
              <a:buChar char="•"/>
            </a:pPr>
            <a:r>
              <a:rPr lang="en-US" altLang="zh-CN" dirty="0"/>
              <a:t>JDK 1.0</a:t>
            </a:r>
            <a:r>
              <a:rPr lang="zh-CN" altLang="zh-CN" dirty="0"/>
              <a:t>时代</a:t>
            </a:r>
            <a:r>
              <a:rPr lang="zh-CN" altLang="en-US" dirty="0"/>
              <a:t>的命名疏忽，</a:t>
            </a:r>
            <a:r>
              <a:rPr lang="zh-CN" altLang="zh-CN" dirty="0"/>
              <a:t>延续到现在。</a:t>
            </a:r>
            <a:endParaRPr lang="zh-CN" altLang="zh-CN" dirty="0"/>
          </a:p>
          <a:p>
            <a:pPr marL="285750" indent="-285750">
              <a:buFont typeface="Arial" panose="020B0604020202020204" pitchFamily="34" charset="0"/>
              <a:buChar char="•"/>
            </a:pPr>
            <a:r>
              <a:rPr lang="en-US" altLang="zh-CN" dirty="0" err="1"/>
              <a:t>Hashtable</a:t>
            </a:r>
            <a:r>
              <a:rPr lang="zh-CN" altLang="zh-CN" dirty="0"/>
              <a:t>的历史已经非常悠久，它与后来的</a:t>
            </a:r>
            <a:r>
              <a:rPr lang="en-US" altLang="zh-CN" dirty="0" err="1"/>
              <a:t>HashMap</a:t>
            </a:r>
            <a:r>
              <a:rPr lang="zh-CN" altLang="zh-CN" dirty="0"/>
              <a:t>几乎相同，它的优势在于它是多线程安全的。</a:t>
            </a:r>
            <a:endParaRPr lang="en-US" altLang="zh-CN" dirty="0"/>
          </a:p>
          <a:p>
            <a:pPr marL="285750" indent="-285750">
              <a:buFont typeface="Arial" panose="020B0604020202020204" pitchFamily="34" charset="0"/>
              <a:buChar char="•"/>
            </a:pPr>
            <a:r>
              <a:rPr lang="zh-CN" altLang="zh-CN" sz="2000" dirty="0">
                <a:solidFill>
                  <a:srgbClr val="C00000"/>
                </a:solidFill>
              </a:rPr>
              <a:t>但是</a:t>
            </a:r>
            <a:r>
              <a:rPr lang="zh-CN" altLang="en-US" sz="2000" dirty="0">
                <a:solidFill>
                  <a:srgbClr val="C00000"/>
                </a:solidFill>
              </a:rPr>
              <a:t>，</a:t>
            </a:r>
            <a:r>
              <a:rPr lang="zh-CN" altLang="zh-CN" dirty="0"/>
              <a:t>现在即使要保证</a:t>
            </a:r>
            <a:r>
              <a:rPr lang="en-US" altLang="zh-CN" dirty="0"/>
              <a:t>Map</a:t>
            </a:r>
            <a:r>
              <a:rPr lang="zh-CN" altLang="zh-CN" dirty="0"/>
              <a:t>集合的线程安全，也可以不使用</a:t>
            </a:r>
            <a:r>
              <a:rPr lang="en-US" altLang="zh-CN" dirty="0" err="1"/>
              <a:t>Hashtable</a:t>
            </a:r>
            <a:r>
              <a:rPr lang="zh-CN" altLang="zh-CN" dirty="0"/>
              <a:t>，后面将介绍的</a:t>
            </a:r>
            <a:r>
              <a:rPr lang="en-US" altLang="zh-CN" dirty="0"/>
              <a:t>Collections</a:t>
            </a:r>
            <a:r>
              <a:rPr lang="zh-CN" altLang="zh-CN" dirty="0"/>
              <a:t>工具类可以将</a:t>
            </a:r>
            <a:r>
              <a:rPr lang="en-US" altLang="zh-CN" dirty="0" err="1"/>
              <a:t>HashMap</a:t>
            </a:r>
            <a:r>
              <a:rPr lang="zh-CN" altLang="zh-CN" dirty="0"/>
              <a:t>包装成线程安全的。</a:t>
            </a:r>
            <a:r>
              <a:rPr lang="zh-CN" altLang="zh-CN" sz="2000" dirty="0">
                <a:solidFill>
                  <a:srgbClr val="C00000"/>
                </a:solidFill>
              </a:rPr>
              <a:t>所以，</a:t>
            </a:r>
            <a:r>
              <a:rPr lang="en-US" altLang="zh-CN" dirty="0" err="1"/>
              <a:t>Hashtable</a:t>
            </a:r>
            <a:r>
              <a:rPr lang="zh-CN" altLang="zh-CN" dirty="0"/>
              <a:t>终究是要被冷落，终究要退出历史的舞台。</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64"/>
                                        </p:tgtEl>
                                        <p:attrNameLst>
                                          <p:attrName>style.visibility</p:attrName>
                                        </p:attrNameLst>
                                      </p:cBhvr>
                                      <p:to>
                                        <p:strVal val="visible"/>
                                      </p:to>
                                    </p:set>
                                    <p:anim calcmode="lin" valueType="num">
                                      <p:cBhvr additive="base">
                                        <p:cTn id="7" dur="500" fill="hold"/>
                                        <p:tgtEl>
                                          <p:spTgt spid="1048764"/>
                                        </p:tgtEl>
                                        <p:attrNameLst>
                                          <p:attrName>ppt_x</p:attrName>
                                        </p:attrNameLst>
                                      </p:cBhvr>
                                      <p:tavLst>
                                        <p:tav tm="0">
                                          <p:val>
                                            <p:strVal val="#ppt_x"/>
                                          </p:val>
                                        </p:tav>
                                        <p:tav tm="100000">
                                          <p:val>
                                            <p:strVal val="#ppt_x"/>
                                          </p:val>
                                        </p:tav>
                                      </p:tavLst>
                                    </p:anim>
                                    <p:anim calcmode="lin" valueType="num">
                                      <p:cBhvr additive="base">
                                        <p:cTn id="8" dur="500" fill="hold"/>
                                        <p:tgtEl>
                                          <p:spTgt spid="1048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68" name="内容占位符 1"/>
          <p:cNvSpPr>
            <a:spLocks noGrp="1"/>
          </p:cNvSpPr>
          <p:nvPr>
            <p:ph idx="4294967295"/>
          </p:nvPr>
        </p:nvSpPr>
        <p:spPr>
          <a:xfrm>
            <a:off x="457200" y="980440"/>
            <a:ext cx="8229600" cy="4525645"/>
          </a:xfrm>
        </p:spPr>
        <p:txBody>
          <a:bodyPr>
            <a:normAutofit/>
          </a:bodyPr>
          <a:p>
            <a:pPr marL="109855" indent="0">
              <a:buNone/>
            </a:pPr>
            <a:r>
              <a:rPr lang="en-US" altLang="zh-CN" b="1" dirty="0"/>
              <a:t>2</a:t>
            </a:r>
            <a:r>
              <a:rPr lang="zh-CN" altLang="zh-CN" b="1" dirty="0"/>
              <a:t>．</a:t>
            </a:r>
            <a:r>
              <a:rPr lang="en-US" altLang="zh-CN" b="1" dirty="0"/>
              <a:t>Properties</a:t>
            </a:r>
            <a:endParaRPr lang="zh-CN" altLang="zh-CN" b="1" dirty="0"/>
          </a:p>
          <a:p>
            <a:pPr lvl="1"/>
            <a:r>
              <a:rPr lang="en-US" altLang="zh-CN" dirty="0"/>
              <a:t>Properties</a:t>
            </a:r>
            <a:r>
              <a:rPr lang="zh-CN" altLang="zh-CN" dirty="0"/>
              <a:t>是</a:t>
            </a:r>
            <a:r>
              <a:rPr lang="en-US" altLang="zh-CN" dirty="0" err="1"/>
              <a:t>Hashtable</a:t>
            </a:r>
            <a:r>
              <a:rPr lang="zh-CN" altLang="zh-CN" dirty="0"/>
              <a:t>的子类，它也实现了</a:t>
            </a:r>
            <a:r>
              <a:rPr lang="en-US" altLang="zh-CN" dirty="0"/>
              <a:t>Map</a:t>
            </a:r>
            <a:r>
              <a:rPr lang="zh-CN" altLang="zh-CN" dirty="0"/>
              <a:t>接口。</a:t>
            </a:r>
            <a:endParaRPr lang="zh-CN" altLang="zh-CN" dirty="0"/>
          </a:p>
          <a:p>
            <a:pPr lvl="1"/>
            <a:r>
              <a:rPr lang="zh-CN" altLang="en-US" dirty="0"/>
              <a:t>用途：</a:t>
            </a:r>
            <a:r>
              <a:rPr lang="zh-CN" altLang="zh-CN" dirty="0"/>
              <a:t>处理属性文件。</a:t>
            </a:r>
            <a:endParaRPr lang="zh-CN" altLang="zh-CN" dirty="0"/>
          </a:p>
        </p:txBody>
      </p:sp>
      <p:sp>
        <p:nvSpPr>
          <p:cNvPr id="1048769" name="标题 2"/>
          <p:cNvSpPr>
            <a:spLocks noGrp="1"/>
          </p:cNvSpPr>
          <p:nvPr>
            <p:ph type="title"/>
          </p:nvPr>
        </p:nvSpPr>
        <p:spPr/>
        <p:txBody>
          <a:bodyPr>
            <a:normAutofit fontScale="85122"/>
          </a:bodyPr>
          <a:p>
            <a:r>
              <a:rPr lang="en-US" altLang="zh-CN" dirty="0">
                <a:effectLst/>
              </a:rPr>
              <a:t>8.5.3  </a:t>
            </a:r>
            <a:r>
              <a:rPr lang="en-US" altLang="zh-CN" dirty="0" err="1">
                <a:effectLst/>
              </a:rPr>
              <a:t>Hashtable</a:t>
            </a:r>
            <a:r>
              <a:rPr lang="zh-CN" altLang="zh-CN" dirty="0">
                <a:effectLst/>
              </a:rPr>
              <a:t>及其子类</a:t>
            </a:r>
            <a:r>
              <a:rPr lang="en-US" altLang="zh-CN" dirty="0">
                <a:effectLst/>
              </a:rPr>
              <a:t>Properties</a:t>
            </a:r>
            <a:endParaRPr lang="zh-CN" altLang="en-US" dirty="0"/>
          </a:p>
        </p:txBody>
      </p:sp>
      <p:sp>
        <p:nvSpPr>
          <p:cNvPr id="1048770" name="TextBox 3"/>
          <p:cNvSpPr txBox="1"/>
          <p:nvPr/>
        </p:nvSpPr>
        <p:spPr>
          <a:xfrm>
            <a:off x="1044243" y="2493015"/>
            <a:ext cx="7776864" cy="398780"/>
          </a:xfrm>
          <a:prstGeom prst="rect">
            <a:avLst/>
          </a:prstGeom>
          <a:noFill/>
        </p:spPr>
        <p:txBody>
          <a:bodyPr wrap="square" rtlCol="0">
            <a:spAutoFit/>
          </a:bodyPr>
          <a:p>
            <a:pPr marL="0" lvl="1"/>
            <a:r>
              <a:rPr lang="zh-CN" altLang="zh-CN" sz="2000" dirty="0"/>
              <a:t>配置文件</a:t>
            </a:r>
            <a:r>
              <a:rPr lang="zh-CN" altLang="en-US" sz="2000" dirty="0"/>
              <a:t>：</a:t>
            </a:r>
            <a:r>
              <a:rPr lang="zh-CN" altLang="zh-CN" sz="2000" dirty="0"/>
              <a:t>属性名</a:t>
            </a:r>
            <a:r>
              <a:rPr lang="en-US" altLang="zh-CN" sz="2000" dirty="0"/>
              <a:t>=</a:t>
            </a:r>
            <a:r>
              <a:rPr lang="zh-CN" altLang="zh-CN" sz="2000" dirty="0"/>
              <a:t>属性值”</a:t>
            </a:r>
            <a:endParaRPr lang="zh-CN" altLang="en-US" sz="2000" dirty="0"/>
          </a:p>
        </p:txBody>
      </p:sp>
      <p:sp>
        <p:nvSpPr>
          <p:cNvPr id="1048771" name="矩形 13"/>
          <p:cNvSpPr/>
          <p:nvPr/>
        </p:nvSpPr>
        <p:spPr>
          <a:xfrm>
            <a:off x="1025549" y="3702576"/>
            <a:ext cx="3096344" cy="645160"/>
          </a:xfrm>
          <a:prstGeom prst="rect">
            <a:avLst/>
          </a:prstGeom>
          <a:noFill/>
          <a:ln>
            <a:solidFill>
              <a:schemeClr val="accent1"/>
            </a:solidFill>
          </a:ln>
        </p:spPr>
        <p:txBody>
          <a:bodyPr wrap="square">
            <a:spAutoFit/>
          </a:bodyPr>
          <a:p>
            <a:r>
              <a:rPr lang="en-US" altLang="zh-CN" dirty="0">
                <a:solidFill>
                  <a:schemeClr val="tx1"/>
                </a:solidFill>
              </a:rPr>
              <a:t>server=192.168.0.11</a:t>
            </a:r>
            <a:endParaRPr lang="zh-CN" altLang="zh-CN" dirty="0">
              <a:solidFill>
                <a:schemeClr val="tx1"/>
              </a:solidFill>
            </a:endParaRPr>
          </a:p>
          <a:p>
            <a:r>
              <a:rPr lang="en-US" altLang="zh-CN" dirty="0">
                <a:solidFill>
                  <a:schemeClr val="tx1"/>
                </a:solidFill>
              </a:rPr>
              <a:t>port=8080</a:t>
            </a:r>
            <a:endParaRPr lang="zh-CN" altLang="zh-CN" dirty="0">
              <a:solidFill>
                <a:schemeClr val="tx1"/>
              </a:solidFill>
            </a:endParaRPr>
          </a:p>
        </p:txBody>
      </p:sp>
      <p:sp>
        <p:nvSpPr>
          <p:cNvPr id="1048772" name="矩形 14"/>
          <p:cNvSpPr/>
          <p:nvPr/>
        </p:nvSpPr>
        <p:spPr>
          <a:xfrm>
            <a:off x="4368690" y="3825686"/>
            <a:ext cx="2381885" cy="398780"/>
          </a:xfrm>
          <a:prstGeom prst="rect">
            <a:avLst/>
          </a:prstGeom>
        </p:spPr>
        <p:txBody>
          <a:bodyPr wrap="none">
            <a:spAutoFit/>
          </a:bodyPr>
          <a:p>
            <a:pPr marL="0" lvl="1"/>
            <a:r>
              <a:rPr lang="en-US" altLang="zh-CN" sz="2000" dirty="0" err="1"/>
              <a:t>ipConfig.properties</a:t>
            </a:r>
            <a:endParaRPr lang="zh-CN" altLang="en-US" sz="2000" dirty="0"/>
          </a:p>
        </p:txBody>
      </p:sp>
      <p:sp>
        <p:nvSpPr>
          <p:cNvPr id="1048773" name="文本框 15"/>
          <p:cNvSpPr txBox="1"/>
          <p:nvPr/>
        </p:nvSpPr>
        <p:spPr>
          <a:xfrm>
            <a:off x="1043608" y="4762270"/>
            <a:ext cx="4577136" cy="1198880"/>
          </a:xfrm>
          <a:prstGeom prst="rect">
            <a:avLst/>
          </a:prstGeom>
          <a:noFill/>
          <a:ln>
            <a:solidFill>
              <a:schemeClr val="accent1"/>
            </a:solidFill>
          </a:ln>
        </p:spPr>
        <p:txBody>
          <a:bodyPr wrap="square">
            <a:spAutoFit/>
          </a:bodyPr>
          <a:p>
            <a:r>
              <a:rPr lang="zh-CN" altLang="en-US" dirty="0"/>
              <a:t>driver=com.mysql.jdbc.Driver</a:t>
            </a:r>
            <a:endParaRPr lang="zh-CN" altLang="en-US" dirty="0"/>
          </a:p>
          <a:p>
            <a:r>
              <a:rPr lang="zh-CN" altLang="en-US" dirty="0"/>
              <a:t>url=jdbc:mysql://127.0.0.1:3306/ums</a:t>
            </a:r>
            <a:endParaRPr lang="zh-CN" altLang="en-US" dirty="0"/>
          </a:p>
          <a:p>
            <a:r>
              <a:rPr lang="zh-CN" altLang="en-US" dirty="0"/>
              <a:t>user=root</a:t>
            </a:r>
            <a:endParaRPr lang="zh-CN" altLang="en-US" dirty="0"/>
          </a:p>
          <a:p>
            <a:r>
              <a:rPr lang="zh-CN" altLang="en-US" dirty="0"/>
              <a:t>password=1234</a:t>
            </a:r>
            <a:endParaRPr lang="zh-CN" altLang="en-US" dirty="0"/>
          </a:p>
        </p:txBody>
      </p:sp>
      <p:sp>
        <p:nvSpPr>
          <p:cNvPr id="1048774" name="矩形 16"/>
          <p:cNvSpPr/>
          <p:nvPr/>
        </p:nvSpPr>
        <p:spPr>
          <a:xfrm>
            <a:off x="5880858" y="5103971"/>
            <a:ext cx="2473960" cy="398780"/>
          </a:xfrm>
          <a:prstGeom prst="rect">
            <a:avLst/>
          </a:prstGeom>
        </p:spPr>
        <p:txBody>
          <a:bodyPr wrap="none">
            <a:spAutoFit/>
          </a:bodyPr>
          <a:p>
            <a:pPr marL="0" lvl="1"/>
            <a:r>
              <a:rPr lang="en-US" altLang="zh-CN" sz="2000" dirty="0" err="1"/>
              <a:t>database.properties</a:t>
            </a:r>
            <a:endParaRPr lang="zh-CN" altLang="en-US" sz="2000" dirty="0"/>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778" name="内容占位符 1"/>
          <p:cNvSpPr>
            <a:spLocks noGrp="1"/>
          </p:cNvSpPr>
          <p:nvPr>
            <p:ph idx="4294967295"/>
          </p:nvPr>
        </p:nvSpPr>
        <p:spPr>
          <a:xfrm>
            <a:off x="0" y="1481455"/>
            <a:ext cx="8229600" cy="4525645"/>
          </a:xfrm>
        </p:spPr>
        <p:txBody>
          <a:bodyPr>
            <a:normAutofit/>
          </a:bodyPr>
          <a:p>
            <a:r>
              <a:rPr lang="en-US" altLang="zh-CN" dirty="0"/>
              <a:t>Properties</a:t>
            </a:r>
            <a:r>
              <a:rPr lang="zh-CN" altLang="zh-CN" dirty="0"/>
              <a:t>类的常用方法：</a:t>
            </a:r>
            <a:endParaRPr lang="zh-CN" altLang="zh-CN" dirty="0"/>
          </a:p>
          <a:p>
            <a:pPr marL="393065" lvl="1" indent="0">
              <a:buNone/>
            </a:pPr>
            <a:r>
              <a:rPr lang="zh-CN" altLang="zh-CN" dirty="0"/>
              <a:t>（</a:t>
            </a:r>
            <a:r>
              <a:rPr lang="en-US" altLang="zh-CN" dirty="0"/>
              <a:t>1</a:t>
            </a:r>
            <a:r>
              <a:rPr lang="zh-CN" altLang="zh-CN" dirty="0"/>
              <a:t>）</a:t>
            </a:r>
            <a:r>
              <a:rPr lang="en-US" altLang="zh-CN" dirty="0"/>
              <a:t>load()</a:t>
            </a:r>
            <a:endParaRPr lang="zh-CN" altLang="zh-CN" dirty="0"/>
          </a:p>
          <a:p>
            <a:pPr lvl="2"/>
            <a:r>
              <a:rPr lang="en-US" altLang="zh-CN" dirty="0"/>
              <a:t>void  load(</a:t>
            </a:r>
            <a:r>
              <a:rPr lang="en-US" altLang="zh-CN" dirty="0" err="1"/>
              <a:t>InputStream</a:t>
            </a:r>
            <a:r>
              <a:rPr lang="en-US" altLang="zh-CN" dirty="0"/>
              <a:t> </a:t>
            </a:r>
            <a:r>
              <a:rPr lang="en-US" altLang="zh-CN" dirty="0" err="1"/>
              <a:t>inStream</a:t>
            </a:r>
            <a:r>
              <a:rPr lang="en-US" altLang="zh-CN" dirty="0"/>
              <a:t>)</a:t>
            </a:r>
            <a:r>
              <a:rPr lang="zh-CN" altLang="zh-CN" dirty="0"/>
              <a:t>：用于读取属性文件的内容。参数</a:t>
            </a:r>
            <a:r>
              <a:rPr lang="en-US" altLang="zh-CN" dirty="0" err="1"/>
              <a:t>inStream</a:t>
            </a:r>
            <a:r>
              <a:rPr lang="zh-CN" altLang="zh-CN" dirty="0"/>
              <a:t>代表了指向配置文件的输入流（关于“流”将会在第</a:t>
            </a:r>
            <a:r>
              <a:rPr lang="en-US" altLang="zh-CN" dirty="0"/>
              <a:t>12</a:t>
            </a:r>
            <a:r>
              <a:rPr lang="zh-CN" altLang="zh-CN" dirty="0"/>
              <a:t>章详细介绍）。</a:t>
            </a:r>
            <a:r>
              <a:rPr lang="en-US" altLang="zh-CN" dirty="0"/>
              <a:t>load()</a:t>
            </a:r>
            <a:r>
              <a:rPr lang="zh-CN" altLang="zh-CN" dirty="0"/>
              <a:t>方法将属性文件中的</a:t>
            </a:r>
            <a:r>
              <a:rPr lang="en-US" altLang="zh-CN" dirty="0"/>
              <a:t>&lt;</a:t>
            </a:r>
            <a:r>
              <a:rPr lang="en-US" altLang="zh-CN" dirty="0" err="1"/>
              <a:t>key,value</a:t>
            </a:r>
            <a:r>
              <a:rPr lang="en-US" altLang="zh-CN" dirty="0"/>
              <a:t>&gt;</a:t>
            </a:r>
            <a:r>
              <a:rPr lang="zh-CN" altLang="zh-CN" dirty="0"/>
              <a:t>的键值对添加在</a:t>
            </a:r>
            <a:r>
              <a:rPr lang="en-US" altLang="zh-CN" dirty="0"/>
              <a:t>Properties</a:t>
            </a:r>
            <a:r>
              <a:rPr lang="zh-CN" altLang="zh-CN" dirty="0"/>
              <a:t>中（</a:t>
            </a:r>
            <a:r>
              <a:rPr lang="en-US" altLang="zh-CN" dirty="0"/>
              <a:t>Properties</a:t>
            </a:r>
            <a:r>
              <a:rPr lang="zh-CN" altLang="zh-CN" dirty="0"/>
              <a:t>不保证键值对的次序）。</a:t>
            </a:r>
            <a:endParaRPr lang="zh-CN" altLang="zh-CN" dirty="0"/>
          </a:p>
          <a:p>
            <a:pPr marL="393065" lvl="1" indent="0">
              <a:buNone/>
            </a:pPr>
            <a:r>
              <a:rPr lang="zh-CN" altLang="zh-CN" dirty="0"/>
              <a:t>（</a:t>
            </a:r>
            <a:r>
              <a:rPr lang="en-US" altLang="zh-CN" dirty="0"/>
              <a:t>2</a:t>
            </a:r>
            <a:r>
              <a:rPr lang="zh-CN" altLang="zh-CN" dirty="0"/>
              <a:t>）</a:t>
            </a:r>
            <a:r>
              <a:rPr lang="en-US" altLang="zh-CN" dirty="0" err="1"/>
              <a:t>getProperty</a:t>
            </a:r>
            <a:r>
              <a:rPr lang="en-US" altLang="zh-CN" dirty="0"/>
              <a:t> ()</a:t>
            </a:r>
            <a:endParaRPr lang="zh-CN" altLang="zh-CN" dirty="0"/>
          </a:p>
          <a:p>
            <a:pPr lvl="2"/>
            <a:r>
              <a:rPr lang="en-US" altLang="zh-CN" dirty="0"/>
              <a:t>String  </a:t>
            </a:r>
            <a:r>
              <a:rPr lang="en-US" altLang="zh-CN" dirty="0" err="1"/>
              <a:t>getProperty</a:t>
            </a:r>
            <a:r>
              <a:rPr lang="en-US" altLang="zh-CN" dirty="0"/>
              <a:t>(String key)</a:t>
            </a:r>
            <a:r>
              <a:rPr lang="zh-CN" altLang="zh-CN" dirty="0"/>
              <a:t>：获取</a:t>
            </a:r>
            <a:r>
              <a:rPr lang="en-US" altLang="zh-CN" dirty="0"/>
              <a:t>key</a:t>
            </a:r>
            <a:r>
              <a:rPr lang="zh-CN" altLang="zh-CN" dirty="0"/>
              <a:t>所对应的</a:t>
            </a:r>
            <a:r>
              <a:rPr lang="en-US" altLang="zh-CN" dirty="0"/>
              <a:t>value</a:t>
            </a:r>
            <a:r>
              <a:rPr lang="zh-CN" altLang="zh-CN" dirty="0"/>
              <a:t>。在</a:t>
            </a:r>
            <a:r>
              <a:rPr lang="en-US" altLang="zh-CN" dirty="0"/>
              <a:t>Properties</a:t>
            </a:r>
            <a:r>
              <a:rPr lang="zh-CN" altLang="zh-CN" dirty="0"/>
              <a:t>中，</a:t>
            </a:r>
            <a:r>
              <a:rPr lang="en-US" altLang="zh-CN" dirty="0"/>
              <a:t>key</a:t>
            </a:r>
            <a:r>
              <a:rPr lang="zh-CN" altLang="zh-CN" dirty="0"/>
              <a:t>和</a:t>
            </a:r>
            <a:r>
              <a:rPr lang="en-US" altLang="zh-CN" dirty="0"/>
              <a:t>value</a:t>
            </a:r>
            <a:r>
              <a:rPr lang="zh-CN" altLang="zh-CN" dirty="0"/>
              <a:t>都是</a:t>
            </a:r>
            <a:r>
              <a:rPr lang="en-US" altLang="zh-CN" dirty="0"/>
              <a:t>String</a:t>
            </a:r>
            <a:r>
              <a:rPr lang="zh-CN" altLang="zh-CN" dirty="0"/>
              <a:t>类型，不能是其他对象（</a:t>
            </a:r>
            <a:r>
              <a:rPr lang="en-US" altLang="zh-CN" dirty="0" err="1"/>
              <a:t>HashMap</a:t>
            </a:r>
            <a:r>
              <a:rPr lang="zh-CN" altLang="zh-CN" dirty="0"/>
              <a:t>中是</a:t>
            </a:r>
            <a:r>
              <a:rPr lang="en-US" altLang="zh-CN" dirty="0"/>
              <a:t>Object</a:t>
            </a:r>
            <a:r>
              <a:rPr lang="zh-CN" altLang="zh-CN" dirty="0"/>
              <a:t>）。</a:t>
            </a:r>
            <a:endParaRPr lang="zh-CN" altLang="zh-CN" dirty="0"/>
          </a:p>
          <a:p>
            <a:pPr marL="393065" lvl="1" indent="0">
              <a:buNone/>
            </a:pPr>
            <a:r>
              <a:rPr lang="zh-CN" altLang="zh-CN" dirty="0"/>
              <a:t>（</a:t>
            </a:r>
            <a:r>
              <a:rPr lang="en-US" altLang="zh-CN" dirty="0"/>
              <a:t>3</a:t>
            </a:r>
            <a:r>
              <a:rPr lang="zh-CN" altLang="zh-CN" dirty="0"/>
              <a:t>）</a:t>
            </a:r>
            <a:r>
              <a:rPr lang="en-US" altLang="zh-CN" dirty="0" err="1"/>
              <a:t>setProperty</a:t>
            </a:r>
            <a:r>
              <a:rPr lang="en-US" altLang="zh-CN" dirty="0"/>
              <a:t>()</a:t>
            </a:r>
            <a:endParaRPr lang="zh-CN" altLang="zh-CN" dirty="0"/>
          </a:p>
          <a:p>
            <a:pPr lvl="2"/>
            <a:r>
              <a:rPr lang="en-US" altLang="zh-CN" dirty="0"/>
              <a:t>Object </a:t>
            </a:r>
            <a:r>
              <a:rPr lang="en-US" altLang="zh-CN" dirty="0" err="1"/>
              <a:t>setProperty</a:t>
            </a:r>
            <a:r>
              <a:rPr lang="en-US" altLang="zh-CN" dirty="0"/>
              <a:t>(String key, String value)</a:t>
            </a:r>
            <a:r>
              <a:rPr lang="zh-CN" altLang="zh-CN" dirty="0"/>
              <a:t>：设置属性值，类似于</a:t>
            </a:r>
            <a:r>
              <a:rPr lang="en-US" altLang="zh-CN" dirty="0"/>
              <a:t>Map</a:t>
            </a:r>
            <a:r>
              <a:rPr lang="zh-CN" altLang="zh-CN" dirty="0"/>
              <a:t>中的</a:t>
            </a:r>
            <a:r>
              <a:rPr lang="en-US" altLang="zh-CN" dirty="0"/>
              <a:t>put()</a:t>
            </a:r>
            <a:r>
              <a:rPr lang="zh-CN" altLang="zh-CN" dirty="0"/>
              <a:t>方法。</a:t>
            </a:r>
            <a:endParaRPr lang="zh-CN" altLang="zh-CN" dirty="0"/>
          </a:p>
        </p:txBody>
      </p:sp>
      <p:sp>
        <p:nvSpPr>
          <p:cNvPr id="1048779" name="标题 2"/>
          <p:cNvSpPr>
            <a:spLocks noGrp="1"/>
          </p:cNvSpPr>
          <p:nvPr>
            <p:ph type="title"/>
          </p:nvPr>
        </p:nvSpPr>
        <p:spPr/>
        <p:txBody>
          <a:bodyPr>
            <a:normAutofit fontScale="85122"/>
          </a:bodyPr>
          <a:p>
            <a:r>
              <a:rPr lang="en-US" altLang="zh-CN" dirty="0">
                <a:effectLst/>
              </a:rPr>
              <a:t>8.5.3  </a:t>
            </a:r>
            <a:r>
              <a:rPr lang="en-US" altLang="zh-CN" dirty="0" err="1">
                <a:effectLst/>
              </a:rPr>
              <a:t>Hashtable</a:t>
            </a:r>
            <a:r>
              <a:rPr lang="zh-CN" altLang="zh-CN" dirty="0">
                <a:effectLst/>
              </a:rPr>
              <a:t>及其子类</a:t>
            </a:r>
            <a:r>
              <a:rPr lang="en-US" altLang="zh-CN" dirty="0">
                <a:effectLst/>
              </a:rPr>
              <a:t>Properties</a:t>
            </a:r>
            <a:endParaRPr lang="zh-CN" altLang="en-US" dirty="0"/>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783" name="内容占位符 1"/>
          <p:cNvSpPr>
            <a:spLocks noGrp="1"/>
          </p:cNvSpPr>
          <p:nvPr>
            <p:ph idx="4294967295"/>
          </p:nvPr>
        </p:nvSpPr>
        <p:spPr>
          <a:xfrm>
            <a:off x="0" y="1481455"/>
            <a:ext cx="8229600" cy="4525645"/>
          </a:xfrm>
        </p:spPr>
        <p:txBody>
          <a:bodyPr>
            <a:normAutofit/>
          </a:bodyPr>
          <a:p>
            <a:pPr marL="109855" indent="0">
              <a:buNone/>
            </a:pPr>
            <a:r>
              <a:rPr lang="zh-CN" altLang="zh-CN" sz="2400" dirty="0"/>
              <a:t>【例</a:t>
            </a:r>
            <a:r>
              <a:rPr lang="en-US" altLang="zh-CN" sz="2400" dirty="0"/>
              <a:t>8-9</a:t>
            </a:r>
            <a:r>
              <a:rPr lang="zh-CN" altLang="zh-CN" sz="2400" dirty="0"/>
              <a:t>】读取项目中的配置文件</a:t>
            </a:r>
            <a:r>
              <a:rPr lang="en-US" altLang="zh-CN" sz="2400" dirty="0"/>
              <a:t>"</a:t>
            </a:r>
            <a:r>
              <a:rPr lang="en-US" altLang="zh-CN" sz="2400" dirty="0" err="1"/>
              <a:t>ipConfig.properties</a:t>
            </a:r>
            <a:r>
              <a:rPr lang="en-US" altLang="zh-CN" sz="2400" dirty="0"/>
              <a:t>"</a:t>
            </a:r>
            <a:r>
              <a:rPr lang="zh-CN" altLang="zh-CN" sz="2400" dirty="0"/>
              <a:t>。</a:t>
            </a:r>
            <a:endParaRPr lang="zh-CN" altLang="zh-CN" sz="2400" dirty="0"/>
          </a:p>
        </p:txBody>
      </p:sp>
      <p:sp>
        <p:nvSpPr>
          <p:cNvPr id="1048784" name="标题 2"/>
          <p:cNvSpPr>
            <a:spLocks noGrp="1"/>
          </p:cNvSpPr>
          <p:nvPr>
            <p:ph type="title"/>
          </p:nvPr>
        </p:nvSpPr>
        <p:spPr/>
        <p:txBody>
          <a:bodyPr>
            <a:normAutofit fontScale="90000"/>
          </a:bodyPr>
          <a:p>
            <a:r>
              <a:rPr lang="en-US" altLang="zh-CN" dirty="0">
                <a:effectLst/>
              </a:rPr>
              <a:t>8.5.3  </a:t>
            </a:r>
            <a:r>
              <a:rPr lang="en-US" altLang="zh-CN" dirty="0" err="1">
                <a:effectLst/>
              </a:rPr>
              <a:t>Hashtable</a:t>
            </a:r>
            <a:r>
              <a:rPr lang="zh-CN" altLang="zh-CN" dirty="0">
                <a:effectLst/>
              </a:rPr>
              <a:t>及其子类</a:t>
            </a:r>
            <a:r>
              <a:rPr lang="en-US" altLang="zh-CN" dirty="0">
                <a:effectLst/>
              </a:rPr>
              <a:t>Properties</a:t>
            </a:r>
            <a:endParaRPr lang="zh-CN" altLang="en-US" dirty="0"/>
          </a:p>
        </p:txBody>
      </p:sp>
      <p:sp>
        <p:nvSpPr>
          <p:cNvPr id="1048785" name="矩形 3"/>
          <p:cNvSpPr/>
          <p:nvPr/>
        </p:nvSpPr>
        <p:spPr>
          <a:xfrm>
            <a:off x="467544" y="2132856"/>
            <a:ext cx="8424936" cy="36925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p>
            <a:pPr fontAlgn="auto"/>
            <a:r>
              <a:rPr lang="en-US" altLang="zh-CN" b="1" dirty="0"/>
              <a:t>public</a:t>
            </a:r>
            <a:r>
              <a:rPr lang="en-US" altLang="zh-CN" dirty="0"/>
              <a:t> </a:t>
            </a:r>
            <a:r>
              <a:rPr lang="en-US" altLang="zh-CN" b="1" dirty="0"/>
              <a:t>static</a:t>
            </a:r>
            <a:r>
              <a:rPr lang="en-US" altLang="zh-CN" dirty="0"/>
              <a:t> </a:t>
            </a:r>
            <a:r>
              <a:rPr lang="en-US" altLang="zh-CN" b="1" dirty="0"/>
              <a:t>void</a:t>
            </a:r>
            <a:r>
              <a:rPr lang="en-US" altLang="zh-CN" dirty="0"/>
              <a:t> main(String[] </a:t>
            </a:r>
            <a:r>
              <a:rPr lang="en-US" altLang="zh-CN" dirty="0" err="1"/>
              <a:t>args</a:t>
            </a:r>
            <a:r>
              <a:rPr lang="en-US" altLang="zh-CN" dirty="0"/>
              <a:t>) </a:t>
            </a:r>
            <a:r>
              <a:rPr lang="en-US" altLang="zh-CN" b="1" dirty="0"/>
              <a:t>throws</a:t>
            </a:r>
            <a:r>
              <a:rPr lang="en-US" altLang="zh-CN" dirty="0"/>
              <a:t> </a:t>
            </a:r>
            <a:r>
              <a:rPr lang="en-US" altLang="zh-CN" dirty="0" err="1"/>
              <a:t>FileNotFoundException,IOException</a:t>
            </a:r>
            <a:r>
              <a:rPr lang="en-US" altLang="zh-CN" dirty="0"/>
              <a:t>{</a:t>
            </a:r>
            <a:endParaRPr lang="zh-CN" altLang="zh-CN" dirty="0"/>
          </a:p>
          <a:p>
            <a:pPr fontAlgn="auto"/>
            <a:r>
              <a:rPr lang="en-US" altLang="zh-CN" dirty="0"/>
              <a:t>	Properties pro = </a:t>
            </a:r>
            <a:r>
              <a:rPr lang="en-US" altLang="zh-CN" b="1" dirty="0"/>
              <a:t>new</a:t>
            </a:r>
            <a:r>
              <a:rPr lang="en-US" altLang="zh-CN" dirty="0"/>
              <a:t> Properties();  </a:t>
            </a:r>
            <a:endParaRPr lang="zh-CN" altLang="zh-CN" dirty="0"/>
          </a:p>
          <a:p>
            <a:pPr fontAlgn="auto"/>
            <a:r>
              <a:rPr lang="en-US" altLang="zh-CN" dirty="0"/>
              <a:t>	//1.</a:t>
            </a:r>
            <a:r>
              <a:rPr lang="zh-CN" altLang="zh-CN" dirty="0"/>
              <a:t>创建一个指向配置文件的输入流</a:t>
            </a:r>
            <a:endParaRPr lang="zh-CN" altLang="zh-CN" dirty="0"/>
          </a:p>
          <a:p>
            <a:pPr fontAlgn="auto"/>
            <a:r>
              <a:rPr lang="en-US" altLang="zh-CN" dirty="0"/>
              <a:t>	</a:t>
            </a:r>
            <a:r>
              <a:rPr lang="en-US" altLang="zh-CN" dirty="0" err="1"/>
              <a:t>FileInputStream</a:t>
            </a:r>
            <a:r>
              <a:rPr lang="en-US" altLang="zh-CN" dirty="0"/>
              <a:t> </a:t>
            </a:r>
            <a:r>
              <a:rPr lang="en-US" altLang="zh-CN" dirty="0" err="1"/>
              <a:t>fis</a:t>
            </a:r>
            <a:r>
              <a:rPr lang="en-US" altLang="zh-CN" dirty="0"/>
              <a:t>  = </a:t>
            </a:r>
            <a:r>
              <a:rPr lang="en-US" altLang="zh-CN" b="1" dirty="0"/>
              <a:t>new</a:t>
            </a:r>
            <a:r>
              <a:rPr lang="en-US" altLang="zh-CN" dirty="0"/>
              <a:t> </a:t>
            </a:r>
            <a:r>
              <a:rPr lang="en-US" altLang="zh-CN" dirty="0" err="1"/>
              <a:t>FileInputStream</a:t>
            </a:r>
            <a:r>
              <a:rPr lang="en-US" altLang="zh-CN" dirty="0"/>
              <a:t>("</a:t>
            </a:r>
            <a:r>
              <a:rPr lang="en-US" altLang="zh-CN" dirty="0" err="1"/>
              <a:t>ipConfig.properties</a:t>
            </a:r>
            <a:r>
              <a:rPr lang="en-US" altLang="zh-CN" dirty="0"/>
              <a:t>");			</a:t>
            </a:r>
            <a:endParaRPr lang="zh-CN" altLang="zh-CN" dirty="0"/>
          </a:p>
          <a:p>
            <a:pPr fontAlgn="auto"/>
            <a:r>
              <a:rPr lang="en-US" altLang="zh-CN" dirty="0"/>
              <a:t>	 //2.</a:t>
            </a:r>
            <a:r>
              <a:rPr lang="zh-CN" altLang="zh-CN" dirty="0"/>
              <a:t>读取配置文件</a:t>
            </a:r>
            <a:endParaRPr lang="zh-CN" altLang="zh-CN" dirty="0"/>
          </a:p>
          <a:p>
            <a:pPr fontAlgn="auto"/>
            <a:r>
              <a:rPr lang="en-US" altLang="zh-CN" dirty="0"/>
              <a:t>	</a:t>
            </a:r>
            <a:r>
              <a:rPr lang="en-US" altLang="zh-CN" dirty="0" err="1"/>
              <a:t>pro.load</a:t>
            </a:r>
            <a:r>
              <a:rPr lang="en-US" altLang="zh-CN" dirty="0"/>
              <a:t>(</a:t>
            </a:r>
            <a:r>
              <a:rPr lang="en-US" altLang="zh-CN" dirty="0" err="1"/>
              <a:t>fis</a:t>
            </a:r>
            <a:r>
              <a:rPr lang="en-US" altLang="zh-CN" dirty="0"/>
              <a:t>);</a:t>
            </a:r>
            <a:endParaRPr lang="zh-CN" altLang="zh-CN" dirty="0"/>
          </a:p>
          <a:p>
            <a:pPr fontAlgn="auto"/>
            <a:r>
              <a:rPr lang="en-US" altLang="zh-CN" dirty="0"/>
              <a:t>				</a:t>
            </a:r>
            <a:endParaRPr lang="zh-CN" altLang="zh-CN" dirty="0"/>
          </a:p>
          <a:p>
            <a:pPr fontAlgn="auto"/>
            <a:r>
              <a:rPr lang="en-US" altLang="zh-CN" dirty="0"/>
              <a:t>//</a:t>
            </a:r>
            <a:r>
              <a:rPr lang="zh-CN" altLang="zh-CN" dirty="0"/>
              <a:t>按属性名字获取属性值</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("server </a:t>
            </a:r>
            <a:r>
              <a:rPr lang="en-US" altLang="zh-CN" dirty="0" err="1"/>
              <a:t>ip</a:t>
            </a:r>
            <a:r>
              <a:rPr lang="en-US" altLang="zh-CN" dirty="0"/>
              <a:t>:"+ </a:t>
            </a:r>
            <a:r>
              <a:rPr lang="en-US" altLang="zh-CN" dirty="0" err="1"/>
              <a:t>pro.getProperty</a:t>
            </a:r>
            <a:r>
              <a:rPr lang="en-US" altLang="zh-CN" dirty="0"/>
              <a:t>("server"));</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("port:"+ </a:t>
            </a:r>
            <a:r>
              <a:rPr lang="en-US" altLang="zh-CN" dirty="0" err="1"/>
              <a:t>pro.getProperty</a:t>
            </a:r>
            <a:r>
              <a:rPr lang="en-US" altLang="zh-CN" dirty="0"/>
              <a:t>("port"));</a:t>
            </a:r>
            <a:endParaRPr lang="zh-CN" altLang="zh-CN" dirty="0"/>
          </a:p>
          <a:p>
            <a:r>
              <a:rPr lang="en-US" altLang="zh-CN" dirty="0"/>
              <a:t>}	</a:t>
            </a:r>
            <a:endParaRPr lang="zh-CN" altLang="en-US" dirty="0"/>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789" name="内容占位符 1"/>
          <p:cNvSpPr>
            <a:spLocks noGrp="1"/>
          </p:cNvSpPr>
          <p:nvPr>
            <p:ph idx="4294967295"/>
          </p:nvPr>
        </p:nvSpPr>
        <p:spPr>
          <a:xfrm>
            <a:off x="0" y="1481455"/>
            <a:ext cx="8229600" cy="4525645"/>
          </a:xfrm>
        </p:spPr>
        <p:txBody>
          <a:bodyPr vert="horz">
            <a:normAutofit/>
          </a:bodyPr>
          <a:p>
            <a:r>
              <a:rPr lang="en-US" altLang="zh-CN" sz="2400" dirty="0" err="1"/>
              <a:t>java.util.</a:t>
            </a:r>
            <a:r>
              <a:rPr lang="en-US" altLang="zh-CN" sz="2400" dirty="0" err="1">
                <a:solidFill>
                  <a:srgbClr val="FF0000"/>
                </a:solidFill>
              </a:rPr>
              <a:t>Collections</a:t>
            </a:r>
            <a:r>
              <a:rPr lang="zh-CN" altLang="zh-CN" sz="2400" dirty="0"/>
              <a:t>是</a:t>
            </a:r>
            <a:r>
              <a:rPr lang="en-US" altLang="zh-CN" sz="2400" dirty="0"/>
              <a:t>Java</a:t>
            </a:r>
            <a:r>
              <a:rPr lang="zh-CN" altLang="zh-CN" sz="2400" dirty="0"/>
              <a:t>提供的操作</a:t>
            </a:r>
            <a:r>
              <a:rPr lang="en-US" altLang="zh-CN" sz="2400" dirty="0"/>
              <a:t>List</a:t>
            </a:r>
            <a:r>
              <a:rPr lang="zh-CN" altLang="zh-CN" sz="2400" dirty="0"/>
              <a:t>、</a:t>
            </a:r>
            <a:r>
              <a:rPr lang="en-US" altLang="zh-CN" sz="2400" dirty="0"/>
              <a:t>Set</a:t>
            </a:r>
            <a:r>
              <a:rPr lang="zh-CN" altLang="zh-CN" sz="2400" dirty="0"/>
              <a:t>、</a:t>
            </a:r>
            <a:r>
              <a:rPr lang="en-US" altLang="zh-CN" sz="2400" dirty="0"/>
              <a:t>Map</a:t>
            </a:r>
            <a:r>
              <a:rPr lang="zh-CN" altLang="zh-CN" sz="2400" dirty="0"/>
              <a:t>等集合的工具类</a:t>
            </a:r>
            <a:endParaRPr lang="en-US" altLang="zh-CN" sz="2400" dirty="0"/>
          </a:p>
          <a:p>
            <a:pPr lvl="1"/>
            <a:r>
              <a:rPr lang="zh-CN" altLang="en-US" sz="2200" dirty="0"/>
              <a:t>所有的方法都是</a:t>
            </a:r>
            <a:r>
              <a:rPr lang="zh-CN" altLang="zh-CN" sz="2200" dirty="0"/>
              <a:t>静态方法</a:t>
            </a:r>
            <a:endParaRPr lang="en-US" altLang="zh-CN" sz="2200" dirty="0"/>
          </a:p>
          <a:p>
            <a:pPr lvl="1"/>
            <a:r>
              <a:rPr lang="zh-CN" altLang="zh-CN" sz="2200" dirty="0"/>
              <a:t>对集合类功能</a:t>
            </a:r>
            <a:r>
              <a:rPr lang="zh-CN" altLang="en-US" sz="2200" dirty="0"/>
              <a:t>进行</a:t>
            </a:r>
            <a:r>
              <a:rPr lang="zh-CN" altLang="zh-CN" sz="2200" dirty="0"/>
              <a:t>补充</a:t>
            </a:r>
            <a:endParaRPr lang="en-US" altLang="zh-CN" sz="2200" dirty="0"/>
          </a:p>
          <a:p>
            <a:pPr lvl="1"/>
            <a:r>
              <a:rPr lang="zh-CN" altLang="zh-CN" sz="2200" dirty="0"/>
              <a:t>对集合进行再包装，将线程不安全的集合包装为线程安全的集合等。</a:t>
            </a:r>
            <a:endParaRPr lang="zh-CN" altLang="zh-CN" sz="2200" dirty="0"/>
          </a:p>
          <a:p>
            <a:pPr marL="109855" indent="0">
              <a:buNone/>
            </a:pPr>
            <a:endParaRPr lang="zh-CN" altLang="en-US" sz="2400" dirty="0"/>
          </a:p>
        </p:txBody>
      </p:sp>
      <p:sp>
        <p:nvSpPr>
          <p:cNvPr id="1048790"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effectLst/>
              </a:rPr>
              <a:t>8.6  Collections</a:t>
            </a:r>
            <a:r>
              <a:rPr lang="zh-CN" altLang="zh-CN" dirty="0">
                <a:effectLst/>
              </a:rPr>
              <a:t>集合工具类</a:t>
            </a:r>
            <a:endParaRPr lang="zh-CN" altLang="en-US" dirty="0">
              <a:effectLst/>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pic>
        <p:nvPicPr>
          <p:cNvPr id="2097171" name="图片 4"/>
          <p:cNvPicPr>
            <a:picLocks noChangeAspect="1"/>
          </p:cNvPicPr>
          <p:nvPr/>
        </p:nvPicPr>
        <p:blipFill>
          <a:blip r:embed="rId1"/>
          <a:stretch>
            <a:fillRect/>
          </a:stretch>
        </p:blipFill>
        <p:spPr>
          <a:xfrm>
            <a:off x="295700" y="1527679"/>
            <a:ext cx="8647619" cy="1419048"/>
          </a:xfrm>
          <a:prstGeom prst="rect">
            <a:avLst/>
          </a:prstGeom>
        </p:spPr>
      </p:pic>
      <p:pic>
        <p:nvPicPr>
          <p:cNvPr id="2097172" name="图片 8"/>
          <p:cNvPicPr>
            <a:picLocks noChangeAspect="1"/>
          </p:cNvPicPr>
          <p:nvPr/>
        </p:nvPicPr>
        <p:blipFill>
          <a:blip r:embed="rId2"/>
          <a:stretch>
            <a:fillRect/>
          </a:stretch>
        </p:blipFill>
        <p:spPr>
          <a:xfrm>
            <a:off x="81890" y="3007743"/>
            <a:ext cx="9144000" cy="961183"/>
          </a:xfrm>
          <a:prstGeom prst="rect">
            <a:avLst/>
          </a:prstGeom>
        </p:spPr>
      </p:pic>
      <p:pic>
        <p:nvPicPr>
          <p:cNvPr id="2097173" name="图片 10"/>
          <p:cNvPicPr>
            <a:picLocks noChangeAspect="1"/>
          </p:cNvPicPr>
          <p:nvPr/>
        </p:nvPicPr>
        <p:blipFill>
          <a:blip r:embed="rId3"/>
          <a:stretch>
            <a:fillRect/>
          </a:stretch>
        </p:blipFill>
        <p:spPr>
          <a:xfrm>
            <a:off x="100571" y="5527234"/>
            <a:ext cx="8942857" cy="714286"/>
          </a:xfrm>
          <a:prstGeom prst="rect">
            <a:avLst/>
          </a:prstGeom>
        </p:spPr>
      </p:pic>
      <p:pic>
        <p:nvPicPr>
          <p:cNvPr id="2097174" name="图片 12"/>
          <p:cNvPicPr>
            <a:picLocks noChangeAspect="1"/>
          </p:cNvPicPr>
          <p:nvPr/>
        </p:nvPicPr>
        <p:blipFill>
          <a:blip r:embed="rId4"/>
          <a:stretch>
            <a:fillRect/>
          </a:stretch>
        </p:blipFill>
        <p:spPr>
          <a:xfrm>
            <a:off x="153890" y="4092503"/>
            <a:ext cx="9000000" cy="523810"/>
          </a:xfrm>
          <a:prstGeom prst="rect">
            <a:avLst/>
          </a:prstGeom>
        </p:spPr>
      </p:pic>
      <p:pic>
        <p:nvPicPr>
          <p:cNvPr id="2097175" name="图片 14"/>
          <p:cNvPicPr>
            <a:picLocks noChangeAspect="1"/>
          </p:cNvPicPr>
          <p:nvPr/>
        </p:nvPicPr>
        <p:blipFill>
          <a:blip r:embed="rId5"/>
          <a:stretch>
            <a:fillRect/>
          </a:stretch>
        </p:blipFill>
        <p:spPr>
          <a:xfrm>
            <a:off x="138556" y="4694299"/>
            <a:ext cx="8961905" cy="685714"/>
          </a:xfrm>
          <a:prstGeom prst="rect">
            <a:avLst/>
          </a:prstGeom>
        </p:spPr>
      </p:pic>
      <p:sp>
        <p:nvSpPr>
          <p:cNvPr id="1048791"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zh-CN" altLang="zh-CN" dirty="0">
                <a:effectLst/>
              </a:rPr>
              <a:t> </a:t>
            </a:r>
            <a:r>
              <a:rPr lang="en-US" altLang="zh-CN" dirty="0">
                <a:effectLst/>
              </a:rPr>
              <a:t>8.6.1 </a:t>
            </a:r>
            <a:r>
              <a:rPr lang="zh-CN" altLang="en-US" dirty="0">
                <a:effectLst/>
              </a:rPr>
              <a:t>集合功能的</a:t>
            </a:r>
            <a:r>
              <a:rPr lang="zh-CN" altLang="zh-CN" dirty="0">
                <a:effectLst/>
              </a:rPr>
              <a:t>增补</a:t>
            </a:r>
            <a:endParaRPr lang="zh-CN" altLang="en-US" dirty="0">
              <a:effectLst/>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792" name="内容占位符 9"/>
          <p:cNvSpPr>
            <a:spLocks noGrp="1"/>
          </p:cNvSpPr>
          <p:nvPr>
            <p:ph idx="4294967295"/>
          </p:nvPr>
        </p:nvSpPr>
        <p:spPr>
          <a:xfrm>
            <a:off x="251460" y="980440"/>
            <a:ext cx="8229600" cy="4525645"/>
          </a:xfrm>
        </p:spPr>
        <p:txBody>
          <a:bodyPr>
            <a:normAutofit/>
          </a:bodyPr>
          <a:p>
            <a:r>
              <a:rPr lang="zh-CN" altLang="zh-CN" sz="2000" dirty="0"/>
              <a:t>在集合框架中，</a:t>
            </a:r>
            <a:r>
              <a:rPr lang="en-US" altLang="zh-CN" sz="2000" dirty="0" err="1"/>
              <a:t>ArrayList</a:t>
            </a:r>
            <a:r>
              <a:rPr lang="zh-CN" altLang="zh-CN" sz="2000" dirty="0"/>
              <a:t>、</a:t>
            </a:r>
            <a:r>
              <a:rPr lang="en-US" altLang="zh-CN" sz="2000" dirty="0"/>
              <a:t>HashSet</a:t>
            </a:r>
            <a:r>
              <a:rPr lang="zh-CN" altLang="zh-CN" sz="2000" dirty="0"/>
              <a:t>、</a:t>
            </a:r>
            <a:r>
              <a:rPr lang="en-US" altLang="zh-CN" sz="2000" dirty="0" err="1"/>
              <a:t>TreeSet</a:t>
            </a:r>
            <a:r>
              <a:rPr lang="zh-CN" altLang="zh-CN" sz="2000" dirty="0"/>
              <a:t>、</a:t>
            </a:r>
            <a:r>
              <a:rPr lang="en-US" altLang="zh-CN" sz="2000" dirty="0"/>
              <a:t>HashMap</a:t>
            </a:r>
            <a:r>
              <a:rPr lang="zh-CN" altLang="zh-CN" sz="2000" dirty="0"/>
              <a:t>等都是线程不安全的，</a:t>
            </a:r>
            <a:r>
              <a:rPr lang="en-US" altLang="zh-CN" sz="2000" dirty="0"/>
              <a:t>Collections</a:t>
            </a:r>
            <a:r>
              <a:rPr lang="zh-CN" altLang="zh-CN" sz="2000" dirty="0"/>
              <a:t>类提供了多个</a:t>
            </a:r>
            <a:r>
              <a:rPr lang="en-US" altLang="zh-CN" sz="2000" dirty="0" err="1"/>
              <a:t>synchronizedXxx</a:t>
            </a:r>
            <a:r>
              <a:rPr lang="en-US" altLang="zh-CN" sz="2000" dirty="0"/>
              <a:t>()</a:t>
            </a:r>
            <a:r>
              <a:rPr lang="zh-CN" altLang="zh-CN" sz="2000" dirty="0"/>
              <a:t>方法，将指定集合包装为线程同步安全的集合，从而使集合可以工作在并发访问的环境中。</a:t>
            </a:r>
            <a:endParaRPr lang="zh-CN" altLang="en-US" sz="2000" dirty="0"/>
          </a:p>
        </p:txBody>
      </p:sp>
      <p:sp>
        <p:nvSpPr>
          <p:cNvPr id="1048793" name="标题 2"/>
          <p:cNvSpPr>
            <a:spLocks noGrp="1"/>
          </p:cNvSpPr>
          <p:nvPr>
            <p:ph type="title"/>
          </p:nvPr>
        </p:nvSpPr>
        <p:spPr>
          <a:xfrm>
            <a:off x="1204913" y="393565"/>
            <a:ext cx="6482886" cy="381635"/>
          </a:xfrm>
        </p:spPr>
        <p:txBody>
          <a:bodyPr/>
          <a:p>
            <a:r>
              <a:rPr lang="en-US" altLang="zh-CN" dirty="0">
                <a:effectLst/>
              </a:rPr>
              <a:t>8.6.2 </a:t>
            </a:r>
            <a:r>
              <a:rPr lang="zh-CN" altLang="en-US" dirty="0">
                <a:effectLst/>
              </a:rPr>
              <a:t>多线程封装</a:t>
            </a:r>
            <a:endParaRPr lang="zh-CN" altLang="en-US" dirty="0"/>
          </a:p>
        </p:txBody>
      </p:sp>
      <p:sp>
        <p:nvSpPr>
          <p:cNvPr id="1048794" name="文本框 6"/>
          <p:cNvSpPr txBox="1"/>
          <p:nvPr/>
        </p:nvSpPr>
        <p:spPr>
          <a:xfrm>
            <a:off x="539834" y="4436725"/>
            <a:ext cx="8147248" cy="1476375"/>
          </a:xfrm>
          <a:prstGeom prst="rect">
            <a:avLst/>
          </a:prstGeom>
          <a:noFill/>
        </p:spPr>
        <p:txBody>
          <a:bodyPr wrap="square">
            <a:spAutoFit/>
          </a:bodyPr>
          <a:p>
            <a:pPr algn="l"/>
            <a:r>
              <a:rPr lang="en-US" altLang="zh-CN" sz="1800" dirty="0">
                <a:solidFill>
                  <a:srgbClr val="000000"/>
                </a:solidFill>
                <a:latin typeface="Consolas" panose="020B0609020204030204" pitchFamily="49" charset="0"/>
              </a:rPr>
              <a:t>List&lt;String&gt; </a:t>
            </a:r>
            <a:r>
              <a:rPr lang="en-US" altLang="zh-CN" sz="1800" dirty="0">
                <a:solidFill>
                  <a:srgbClr val="6A3E3E"/>
                </a:solidFill>
                <a:latin typeface="Consolas" panose="020B0609020204030204" pitchFamily="49" charset="0"/>
              </a:rPr>
              <a:t>list</a:t>
            </a:r>
            <a:r>
              <a:rPr lang="en-US" altLang="zh-CN" sz="1800" dirty="0">
                <a:solidFill>
                  <a:srgbClr val="000000"/>
                </a:solidFill>
                <a:latin typeface="Consolas" panose="020B0609020204030204" pitchFamily="49" charset="0"/>
              </a:rPr>
              <a:t> = </a:t>
            </a:r>
            <a:endParaRPr lang="en-US" altLang="zh-CN" sz="1800" dirty="0">
              <a:solidFill>
                <a:srgbClr val="000000"/>
              </a:solidFill>
              <a:latin typeface="Consolas" panose="020B0609020204030204" pitchFamily="49" charset="0"/>
            </a:endParaRPr>
          </a:p>
          <a:p>
            <a:pPr algn="l"/>
            <a:r>
              <a:rPr lang="en-US" altLang="zh-CN"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Collections.synchronizedList</a:t>
            </a:r>
            <a:r>
              <a:rPr lang="en-US" altLang="zh-CN" sz="1800" dirty="0">
                <a:solidFill>
                  <a:srgbClr val="000000"/>
                </a:solidFill>
                <a:latin typeface="Consolas" panose="020B0609020204030204" pitchFamily="49" charset="0"/>
              </a:rPr>
              <a:t>(</a:t>
            </a:r>
            <a:r>
              <a:rPr lang="en-US" altLang="zh-CN" sz="1800" b="1" dirty="0">
                <a:solidFill>
                  <a:srgbClr val="7F0055"/>
                </a:solidFill>
                <a:latin typeface="Consolas" panose="020B0609020204030204" pitchFamily="49" charset="0"/>
              </a:rPr>
              <a:t>new</a:t>
            </a:r>
            <a:r>
              <a:rPr lang="en-US" altLang="zh-CN" sz="1800" b="1" dirty="0">
                <a:solidFill>
                  <a:srgbClr val="000000"/>
                </a:solidFill>
                <a:latin typeface="Consolas" panose="020B0609020204030204" pitchFamily="49" charset="0"/>
              </a:rPr>
              <a:t> </a:t>
            </a:r>
            <a:r>
              <a:rPr lang="en-US" altLang="zh-CN" sz="1800" b="1" dirty="0" err="1">
                <a:solidFill>
                  <a:srgbClr val="000000"/>
                </a:solidFill>
                <a:latin typeface="Consolas" panose="020B0609020204030204" pitchFamily="49" charset="0"/>
              </a:rPr>
              <a:t>ArrayList</a:t>
            </a:r>
            <a:r>
              <a:rPr lang="en-US" altLang="zh-CN" sz="1800" b="1" dirty="0">
                <a:solidFill>
                  <a:srgbClr val="000000"/>
                </a:solidFill>
                <a:latin typeface="Consolas" panose="020B0609020204030204" pitchFamily="49" charset="0"/>
              </a:rPr>
              <a:t>&lt;String&gt;());</a:t>
            </a:r>
            <a:endParaRPr lang="en-US" altLang="zh-CN" sz="1800" b="1" dirty="0">
              <a:solidFill>
                <a:srgbClr val="000000"/>
              </a:solidFill>
              <a:latin typeface="Consolas" panose="020B0609020204030204" pitchFamily="49" charset="0"/>
            </a:endParaRPr>
          </a:p>
          <a:p>
            <a:pPr algn="l"/>
            <a:endParaRPr lang="en-US" altLang="zh-CN" sz="1800" b="1"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Map&lt;</a:t>
            </a:r>
            <a:r>
              <a:rPr lang="en-US" altLang="zh-CN" sz="1800" dirty="0" err="1">
                <a:solidFill>
                  <a:srgbClr val="000000"/>
                </a:solidFill>
                <a:latin typeface="Consolas" panose="020B0609020204030204" pitchFamily="49" charset="0"/>
              </a:rPr>
              <a:t>String,String</a:t>
            </a:r>
            <a:r>
              <a:rPr lang="en-US" altLang="zh-CN" sz="1800" dirty="0">
                <a:solidFill>
                  <a:srgbClr val="000000"/>
                </a:solidFill>
                <a:latin typeface="Consolas" panose="020B0609020204030204" pitchFamily="49" charset="0"/>
              </a:rPr>
              <a:t>&gt; </a:t>
            </a:r>
            <a:r>
              <a:rPr lang="en-US" altLang="zh-CN" sz="1800" dirty="0">
                <a:solidFill>
                  <a:srgbClr val="6A3E3E"/>
                </a:solidFill>
                <a:latin typeface="Consolas" panose="020B0609020204030204" pitchFamily="49" charset="0"/>
              </a:rPr>
              <a:t>map</a:t>
            </a:r>
            <a:r>
              <a:rPr lang="en-US" altLang="zh-CN" sz="1800" dirty="0">
                <a:solidFill>
                  <a:srgbClr val="000000"/>
                </a:solidFill>
                <a:latin typeface="Consolas" panose="020B0609020204030204" pitchFamily="49" charset="0"/>
              </a:rPr>
              <a:t> = </a:t>
            </a:r>
            <a:endParaRPr lang="en-US" altLang="zh-CN" sz="1800" dirty="0">
              <a:solidFill>
                <a:srgbClr val="000000"/>
              </a:solidFill>
              <a:latin typeface="Consolas" panose="020B0609020204030204" pitchFamily="49" charset="0"/>
            </a:endParaRPr>
          </a:p>
          <a:p>
            <a:pPr algn="l"/>
            <a:r>
              <a:rPr lang="en-US" altLang="zh-CN" dirty="0">
                <a:solidFill>
                  <a:srgbClr val="000000"/>
                </a:solidFill>
                <a:latin typeface="Consolas" panose="020B0609020204030204" pitchFamily="49" charset="0"/>
              </a:rPr>
              <a:t>     </a:t>
            </a:r>
            <a:r>
              <a:rPr lang="en-US" altLang="zh-CN" sz="1800" dirty="0" err="1">
                <a:solidFill>
                  <a:srgbClr val="000000"/>
                </a:solidFill>
                <a:latin typeface="Consolas" panose="020B0609020204030204" pitchFamily="49" charset="0"/>
              </a:rPr>
              <a:t>Collections.synchronizedMap</a:t>
            </a:r>
            <a:r>
              <a:rPr lang="en-US" altLang="zh-CN" sz="1800" dirty="0">
                <a:solidFill>
                  <a:srgbClr val="000000"/>
                </a:solidFill>
                <a:latin typeface="Consolas" panose="020B0609020204030204" pitchFamily="49" charset="0"/>
              </a:rPr>
              <a:t>(</a:t>
            </a:r>
            <a:r>
              <a:rPr lang="en-US" altLang="zh-CN" sz="1800" b="1" dirty="0">
                <a:solidFill>
                  <a:srgbClr val="7F0055"/>
                </a:solidFill>
                <a:latin typeface="Consolas" panose="020B0609020204030204" pitchFamily="49" charset="0"/>
              </a:rPr>
              <a:t>new</a:t>
            </a:r>
            <a:r>
              <a:rPr lang="en-US" altLang="zh-CN" sz="1800" b="1" dirty="0">
                <a:solidFill>
                  <a:srgbClr val="000000"/>
                </a:solidFill>
                <a:latin typeface="Consolas" panose="020B0609020204030204" pitchFamily="49" charset="0"/>
              </a:rPr>
              <a:t> HashMap&lt;</a:t>
            </a:r>
            <a:r>
              <a:rPr lang="en-US" altLang="zh-CN" sz="1800" b="1" dirty="0" err="1">
                <a:solidFill>
                  <a:srgbClr val="000000"/>
                </a:solidFill>
                <a:latin typeface="Consolas" panose="020B0609020204030204" pitchFamily="49" charset="0"/>
              </a:rPr>
              <a:t>String,String</a:t>
            </a:r>
            <a:r>
              <a:rPr lang="en-US" altLang="zh-CN" sz="1800" b="1" dirty="0">
                <a:solidFill>
                  <a:srgbClr val="000000"/>
                </a:solidFill>
                <a:latin typeface="Consolas" panose="020B0609020204030204" pitchFamily="49" charset="0"/>
              </a:rPr>
              <a:t>&gt;());</a:t>
            </a:r>
            <a:endParaRPr lang="zh-CN" altLang="en-US" dirty="0"/>
          </a:p>
        </p:txBody>
      </p:sp>
      <p:pic>
        <p:nvPicPr>
          <p:cNvPr id="2097176" name="图片 8"/>
          <p:cNvPicPr>
            <a:picLocks noChangeAspect="1"/>
          </p:cNvPicPr>
          <p:nvPr/>
        </p:nvPicPr>
        <p:blipFill>
          <a:blip r:embed="rId1"/>
          <a:stretch>
            <a:fillRect/>
          </a:stretch>
        </p:blipFill>
        <p:spPr>
          <a:xfrm>
            <a:off x="251316" y="2204844"/>
            <a:ext cx="9009524" cy="1914286"/>
          </a:xfrm>
          <a:prstGeom prst="rect">
            <a:avLst/>
          </a:prstGeom>
        </p:spPr>
      </p:pic>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796" name="标题 2"/>
          <p:cNvSpPr>
            <a:spLocks noGrp="1"/>
          </p:cNvSpPr>
          <p:nvPr>
            <p:ph type="title"/>
          </p:nvPr>
        </p:nvSpPr>
        <p:spPr>
          <a:xfrm>
            <a:off x="1204913" y="393565"/>
            <a:ext cx="6482886" cy="381635"/>
          </a:xfrm>
        </p:spPr>
        <p:txBody>
          <a:bodyPr/>
          <a:p>
            <a:r>
              <a:rPr lang="en-US" altLang="zh-CN" dirty="0">
                <a:effectLst/>
              </a:rPr>
              <a:t>8.7  </a:t>
            </a:r>
            <a:r>
              <a:rPr lang="zh-CN" altLang="zh-CN" dirty="0">
                <a:effectLst/>
              </a:rPr>
              <a:t>回首</a:t>
            </a:r>
            <a:r>
              <a:rPr lang="en-US" altLang="zh-CN" dirty="0">
                <a:effectLst/>
              </a:rPr>
              <a:t>Java</a:t>
            </a:r>
            <a:r>
              <a:rPr lang="zh-CN" altLang="zh-CN" dirty="0">
                <a:effectLst/>
              </a:rPr>
              <a:t>集合框架</a:t>
            </a:r>
            <a:endParaRPr lang="zh-CN" altLang="en-US" dirty="0"/>
          </a:p>
        </p:txBody>
      </p:sp>
      <p:pic>
        <p:nvPicPr>
          <p:cNvPr id="2097177" name="图片 3"/>
          <p:cNvPicPr/>
          <p:nvPr/>
        </p:nvPicPr>
        <p:blipFill>
          <a:blip r:embed="rId1"/>
          <a:srcRect/>
          <a:stretch>
            <a:fillRect/>
          </a:stretch>
        </p:blipFill>
        <p:spPr bwMode="auto">
          <a:xfrm>
            <a:off x="395536" y="1484784"/>
            <a:ext cx="8208912" cy="4608512"/>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13" name="内容占位符 1"/>
          <p:cNvSpPr>
            <a:spLocks noGrp="1"/>
          </p:cNvSpPr>
          <p:nvPr>
            <p:ph idx="4294967295"/>
          </p:nvPr>
        </p:nvSpPr>
        <p:spPr>
          <a:xfrm>
            <a:off x="0" y="1481455"/>
            <a:ext cx="8229600" cy="2131060"/>
          </a:xfrm>
        </p:spPr>
        <p:txBody>
          <a:bodyPr>
            <a:normAutofit/>
          </a:bodyPr>
          <a:p>
            <a:r>
              <a:rPr lang="en-US" altLang="zh-CN" dirty="0"/>
              <a:t>Collection</a:t>
            </a:r>
            <a:r>
              <a:rPr lang="zh-CN" altLang="zh-CN" dirty="0"/>
              <a:t>接口</a:t>
            </a:r>
            <a:r>
              <a:rPr lang="zh-CN" altLang="en-US" dirty="0"/>
              <a:t>中</a:t>
            </a:r>
            <a:r>
              <a:rPr lang="zh-CN" altLang="zh-CN" dirty="0"/>
              <a:t>的</a:t>
            </a:r>
            <a:r>
              <a:rPr lang="en-US" altLang="zh-CN" dirty="0"/>
              <a:t>iterator()</a:t>
            </a:r>
            <a:r>
              <a:rPr lang="zh-CN" altLang="zh-CN" dirty="0"/>
              <a:t>方法</a:t>
            </a:r>
            <a:endParaRPr lang="en-US" altLang="zh-CN" dirty="0"/>
          </a:p>
          <a:p>
            <a:pPr lvl="1"/>
            <a:r>
              <a:rPr lang="zh-CN" altLang="zh-CN" dirty="0"/>
              <a:t>“遍历”</a:t>
            </a:r>
            <a:r>
              <a:rPr lang="zh-CN" altLang="en-US" dirty="0"/>
              <a:t>：</a:t>
            </a:r>
            <a:r>
              <a:rPr lang="zh-CN" altLang="zh-CN" dirty="0"/>
              <a:t>按照某种次序将集合中的元素全部访问到，且每个元素只访问一次。</a:t>
            </a:r>
            <a:endParaRPr lang="en-US" altLang="zh-CN" dirty="0"/>
          </a:p>
          <a:p>
            <a:pPr lvl="1"/>
            <a:r>
              <a:rPr lang="en-US" altLang="zh-CN" dirty="0"/>
              <a:t>Iterator  iterator()</a:t>
            </a:r>
            <a:r>
              <a:rPr lang="zh-CN" altLang="zh-CN" dirty="0"/>
              <a:t>方法</a:t>
            </a:r>
            <a:r>
              <a:rPr lang="zh-CN" altLang="en-US" dirty="0"/>
              <a:t>：</a:t>
            </a:r>
            <a:r>
              <a:rPr lang="zh-CN" altLang="zh-CN" dirty="0"/>
              <a:t>用于获取迭代器，从而遍历</a:t>
            </a:r>
            <a:r>
              <a:rPr lang="en-US" altLang="zh-CN" dirty="0"/>
              <a:t>Collection</a:t>
            </a:r>
            <a:r>
              <a:rPr lang="zh-CN" altLang="zh-CN" dirty="0"/>
              <a:t>中的所有元素。</a:t>
            </a:r>
            <a:endParaRPr lang="en-US" altLang="zh-CN" dirty="0"/>
          </a:p>
        </p:txBody>
      </p:sp>
      <p:sp>
        <p:nvSpPr>
          <p:cNvPr id="1048614" name="标题 2"/>
          <p:cNvSpPr>
            <a:spLocks noGrp="1"/>
          </p:cNvSpPr>
          <p:nvPr>
            <p:ph type="title"/>
          </p:nvPr>
        </p:nvSpPr>
        <p:spPr>
          <a:xfrm>
            <a:off x="1204913" y="393565"/>
            <a:ext cx="6482886" cy="381635"/>
          </a:xfrm>
        </p:spPr>
        <p:txBody>
          <a:bodyPr/>
          <a:p>
            <a:r>
              <a:rPr lang="en-US" altLang="zh-CN" dirty="0">
                <a:effectLst/>
              </a:rPr>
              <a:t>8.1.2  </a:t>
            </a:r>
            <a:r>
              <a:rPr lang="zh-CN" altLang="zh-CN" dirty="0">
                <a:effectLst/>
              </a:rPr>
              <a:t>迭代器</a:t>
            </a:r>
            <a:r>
              <a:rPr lang="en-US" altLang="zh-CN" dirty="0">
                <a:effectLst/>
              </a:rPr>
              <a:t>Iterator</a:t>
            </a:r>
            <a:r>
              <a:rPr lang="zh-CN" altLang="zh-CN" dirty="0">
                <a:effectLst/>
              </a:rPr>
              <a:t>接口</a:t>
            </a:r>
            <a:endParaRPr lang="zh-CN" altLang="en-US" dirty="0"/>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graphicFrame>
        <p:nvGraphicFramePr>
          <p:cNvPr id="4194304" name="内容占位符 3"/>
          <p:cNvGraphicFramePr>
            <a:graphicFrameLocks noGrp="1"/>
          </p:cNvGraphicFramePr>
          <p:nvPr>
            <p:ph idx="4294967295"/>
            <p:custDataLst>
              <p:tags r:id="rId1"/>
            </p:custDataLst>
          </p:nvPr>
        </p:nvGraphicFramePr>
        <p:xfrm>
          <a:off x="215900" y="1052830"/>
          <a:ext cx="8712968" cy="5184775"/>
        </p:xfrm>
        <a:graphic>
          <a:graphicData uri="http://schemas.openxmlformats.org/drawingml/2006/table">
            <a:tbl>
              <a:tblPr firstRow="1" firstCol="1" bandRow="1">
                <a:tableStyleId>{5C22544A-7EE6-4342-B048-85BDC9FD1C3A}</a:tableStyleId>
              </a:tblPr>
              <a:tblGrid>
                <a:gridCol w="485937"/>
                <a:gridCol w="1027430"/>
                <a:gridCol w="1092835"/>
                <a:gridCol w="1774157"/>
                <a:gridCol w="1925955"/>
                <a:gridCol w="2406654"/>
              </a:tblGrid>
              <a:tr h="440864">
                <a:tc>
                  <a:txBody>
                    <a:bodyPr/>
                    <a:p>
                      <a:pPr algn="ctr">
                        <a:lnSpc>
                          <a:spcPts val="1200"/>
                        </a:lnSpc>
                        <a:spcBef>
                          <a:spcPts val="0"/>
                        </a:spcBef>
                        <a:spcAft>
                          <a:spcPts val="0"/>
                        </a:spcAft>
                      </a:pPr>
                      <a:r>
                        <a:rPr lang="zh-CN" sz="1600" dirty="0">
                          <a:effectLst/>
                        </a:rPr>
                        <a:t>接口</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a:effectLst/>
                        </a:rPr>
                        <a:t>实现类</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a:effectLst/>
                        </a:rPr>
                        <a:t>存储方式</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dirty="0">
                          <a:effectLst/>
                        </a:rPr>
                        <a:t>优点</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a:effectLst/>
                        </a:rPr>
                        <a:t>缺点</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ts val="1200"/>
                        </a:lnSpc>
                        <a:spcBef>
                          <a:spcPts val="0"/>
                        </a:spcBef>
                        <a:spcAft>
                          <a:spcPts val="0"/>
                        </a:spcAft>
                      </a:pPr>
                      <a:r>
                        <a:rPr lang="zh-CN" sz="1600">
                          <a:effectLst/>
                        </a:rPr>
                        <a:t>其他</a:t>
                      </a:r>
                      <a:endParaRPr lang="zh-CN" sz="1600">
                        <a:effectLst/>
                        <a:latin typeface="Times New Roman" panose="02020603050405020304"/>
                        <a:ea typeface="宋体" panose="02010600030101010101" pitchFamily="2" charset="-122"/>
                      </a:endParaRPr>
                    </a:p>
                  </a:txBody>
                  <a:tcPr marL="0" marR="0" marT="0" marB="0" anchor="ctr"/>
                </a:tc>
              </a:tr>
              <a:tr h="491255">
                <a:tc rowSpan="2">
                  <a:txBody>
                    <a:bodyPr/>
                    <a:p>
                      <a:pPr algn="ctr">
                        <a:lnSpc>
                          <a:spcPts val="1200"/>
                        </a:lnSpc>
                        <a:spcBef>
                          <a:spcPts val="0"/>
                        </a:spcBef>
                        <a:spcAft>
                          <a:spcPts val="0"/>
                        </a:spcAft>
                      </a:pPr>
                      <a:r>
                        <a:rPr lang="en-US" sz="1600" dirty="0">
                          <a:effectLst/>
                        </a:rPr>
                        <a:t>List </a:t>
                      </a:r>
                      <a:endParaRPr lang="zh-CN" sz="1600" dirty="0">
                        <a:effectLst/>
                      </a:endParaRPr>
                    </a:p>
                    <a:p>
                      <a:pPr algn="ctr">
                        <a:lnSpc>
                          <a:spcPts val="1200"/>
                        </a:lnSpc>
                        <a:spcBef>
                          <a:spcPts val="0"/>
                        </a:spcBef>
                        <a:spcAft>
                          <a:spcPts val="0"/>
                        </a:spcAft>
                      </a:pPr>
                      <a:r>
                        <a:rPr lang="zh-CN" sz="1600" dirty="0">
                          <a:effectLst/>
                        </a:rPr>
                        <a:t>有序</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dirty="0" err="1">
                          <a:effectLst/>
                        </a:rPr>
                        <a:t>ArrayList</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数组</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按位置索引存取快</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插入、删除、查找慢</a:t>
                      </a:r>
                      <a:endParaRPr lang="zh-CN" sz="1600">
                        <a:effectLst/>
                        <a:latin typeface="Times New Roman" panose="02020603050405020304"/>
                        <a:ea typeface="宋体" panose="02010600030101010101" pitchFamily="2" charset="-122"/>
                      </a:endParaRPr>
                    </a:p>
                  </a:txBody>
                  <a:tcPr marL="0" marR="0" marT="0" marB="0" anchor="ctr"/>
                </a:tc>
                <a:tc rowSpan="2">
                  <a:txBody>
                    <a:bodyPr/>
                    <a:p>
                      <a:pPr algn="ctr">
                        <a:lnSpc>
                          <a:spcPct val="100000"/>
                        </a:lnSpc>
                        <a:spcBef>
                          <a:spcPts val="0"/>
                        </a:spcBef>
                        <a:spcAft>
                          <a:spcPts val="0"/>
                        </a:spcAft>
                      </a:pPr>
                      <a:r>
                        <a:rPr lang="en-US" sz="1600">
                          <a:effectLst/>
                        </a:rPr>
                        <a:t> </a:t>
                      </a:r>
                      <a:endParaRPr lang="zh-CN" sz="1600">
                        <a:effectLst/>
                        <a:latin typeface="Times New Roman" panose="02020603050405020304"/>
                        <a:ea typeface="宋体" panose="02010600030101010101" pitchFamily="2" charset="-122"/>
                      </a:endParaRPr>
                    </a:p>
                  </a:txBody>
                  <a:tcPr marL="0" marR="0" marT="0" marB="0" anchor="ctr"/>
                </a:tc>
              </a:tr>
              <a:tr h="491255">
                <a:tc vMerge="1">
                  <a:tcPr/>
                </a:tc>
                <a:tc>
                  <a:txBody>
                    <a:bodyPr/>
                    <a:p>
                      <a:pPr algn="ctr">
                        <a:lnSpc>
                          <a:spcPct val="100000"/>
                        </a:lnSpc>
                        <a:spcBef>
                          <a:spcPts val="0"/>
                        </a:spcBef>
                        <a:spcAft>
                          <a:spcPts val="0"/>
                        </a:spcAft>
                      </a:pPr>
                      <a:r>
                        <a:rPr lang="en-US" sz="1600">
                          <a:effectLst/>
                        </a:rPr>
                        <a:t>LinkedList</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双链表</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插入、删除快</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按位置存取、查找慢</a:t>
                      </a:r>
                      <a:endParaRPr lang="zh-CN" sz="1600">
                        <a:effectLst/>
                        <a:latin typeface="Times New Roman" panose="02020603050405020304"/>
                        <a:ea typeface="宋体" panose="02010600030101010101" pitchFamily="2" charset="-122"/>
                      </a:endParaRPr>
                    </a:p>
                  </a:txBody>
                  <a:tcPr marL="0" marR="0" marT="0" marB="0" anchor="ctr"/>
                </a:tc>
                <a:tc vMerge="1">
                  <a:tcPr/>
                </a:tc>
              </a:tr>
              <a:tr h="733914">
                <a:tc rowSpan="2">
                  <a:txBody>
                    <a:bodyPr/>
                    <a:p>
                      <a:pPr algn="ctr">
                        <a:lnSpc>
                          <a:spcPts val="1200"/>
                        </a:lnSpc>
                        <a:spcBef>
                          <a:spcPts val="0"/>
                        </a:spcBef>
                        <a:spcAft>
                          <a:spcPts val="0"/>
                        </a:spcAft>
                      </a:pPr>
                      <a:r>
                        <a:rPr lang="en-US" sz="1600">
                          <a:effectLst/>
                        </a:rPr>
                        <a:t>Set </a:t>
                      </a:r>
                      <a:endParaRPr lang="zh-CN" sz="1600">
                        <a:effectLst/>
                      </a:endParaRPr>
                    </a:p>
                    <a:p>
                      <a:pPr algn="ctr">
                        <a:lnSpc>
                          <a:spcPts val="1200"/>
                        </a:lnSpc>
                        <a:spcBef>
                          <a:spcPts val="0"/>
                        </a:spcBef>
                        <a:spcAft>
                          <a:spcPts val="0"/>
                        </a:spcAft>
                      </a:pPr>
                      <a:r>
                        <a:rPr lang="zh-CN" sz="1600">
                          <a:effectLst/>
                        </a:rPr>
                        <a:t>无序</a:t>
                      </a:r>
                      <a:endParaRPr lang="zh-CN" sz="1600">
                        <a:effectLst/>
                      </a:endParaRPr>
                    </a:p>
                    <a:p>
                      <a:pPr algn="ctr">
                        <a:lnSpc>
                          <a:spcPts val="1200"/>
                        </a:lnSpc>
                        <a:spcBef>
                          <a:spcPts val="0"/>
                        </a:spcBef>
                        <a:spcAft>
                          <a:spcPts val="0"/>
                        </a:spcAft>
                      </a:pPr>
                      <a:r>
                        <a:rPr lang="en-US" sz="1600">
                          <a:effectLst/>
                        </a:rPr>
                        <a:t> </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a:effectLst/>
                        </a:rPr>
                        <a:t>HashSet</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散列表</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插入、删除、查找快</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dirty="0">
                          <a:effectLst/>
                        </a:rPr>
                        <a:t> </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需重写</a:t>
                      </a:r>
                      <a:r>
                        <a:rPr lang="en-US" sz="1600">
                          <a:effectLst/>
                        </a:rPr>
                        <a:t>equals()</a:t>
                      </a:r>
                      <a:r>
                        <a:rPr lang="zh-CN" sz="1600">
                          <a:effectLst/>
                        </a:rPr>
                        <a:t>和</a:t>
                      </a:r>
                      <a:r>
                        <a:rPr lang="en-US" sz="1600">
                          <a:effectLst/>
                        </a:rPr>
                        <a:t>hashCode()</a:t>
                      </a:r>
                      <a:r>
                        <a:rPr lang="zh-CN" sz="1600">
                          <a:effectLst/>
                        </a:rPr>
                        <a:t>方法</a:t>
                      </a:r>
                      <a:endParaRPr lang="zh-CN" sz="1600">
                        <a:effectLst/>
                        <a:latin typeface="Times New Roman" panose="02020603050405020304"/>
                        <a:ea typeface="宋体" panose="02010600030101010101" pitchFamily="2" charset="-122"/>
                      </a:endParaRPr>
                    </a:p>
                  </a:txBody>
                  <a:tcPr marL="0" marR="0" marT="0" marB="0" anchor="ctr"/>
                </a:tc>
              </a:tr>
              <a:tr h="779730">
                <a:tc vMerge="1">
                  <a:tcPr/>
                </a:tc>
                <a:tc>
                  <a:txBody>
                    <a:bodyPr/>
                    <a:p>
                      <a:pPr algn="ctr">
                        <a:lnSpc>
                          <a:spcPct val="100000"/>
                        </a:lnSpc>
                        <a:spcBef>
                          <a:spcPts val="0"/>
                        </a:spcBef>
                        <a:spcAft>
                          <a:spcPts val="0"/>
                        </a:spcAft>
                      </a:pPr>
                      <a:r>
                        <a:rPr lang="en-US" sz="1600">
                          <a:effectLst/>
                        </a:rPr>
                        <a:t>TreeSet</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二叉排序树</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插入、删除、查找快</a:t>
                      </a:r>
                      <a:endParaRPr lang="zh-CN" sz="1600" dirty="0">
                        <a:effectLst/>
                      </a:endParaRPr>
                    </a:p>
                    <a:p>
                      <a:pPr algn="ctr">
                        <a:lnSpc>
                          <a:spcPct val="100000"/>
                        </a:lnSpc>
                        <a:spcBef>
                          <a:spcPts val="0"/>
                        </a:spcBef>
                        <a:spcAft>
                          <a:spcPts val="0"/>
                        </a:spcAft>
                      </a:pPr>
                      <a:r>
                        <a:rPr lang="zh-CN" sz="1600" dirty="0">
                          <a:effectLst/>
                        </a:rPr>
                        <a:t>有序排列</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速度慢于</a:t>
                      </a:r>
                      <a:r>
                        <a:rPr lang="en-US" sz="1600" dirty="0" err="1">
                          <a:effectLst/>
                        </a:rPr>
                        <a:t>HashSet</a:t>
                      </a:r>
                      <a:endParaRPr lang="zh-CN" sz="1600" dirty="0">
                        <a:effectLst/>
                      </a:endParaRPr>
                    </a:p>
                    <a:p>
                      <a:pPr algn="ctr">
                        <a:lnSpc>
                          <a:spcPct val="100000"/>
                        </a:lnSpc>
                        <a:spcBef>
                          <a:spcPts val="0"/>
                        </a:spcBef>
                        <a:spcAft>
                          <a:spcPts val="0"/>
                        </a:spcAft>
                      </a:pPr>
                      <a:r>
                        <a:rPr lang="en-US" sz="1600" dirty="0">
                          <a:effectLst/>
                        </a:rPr>
                        <a:t> </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需制定比较规则</a:t>
                      </a:r>
                      <a:endParaRPr lang="zh-CN" sz="1600" dirty="0">
                        <a:effectLst/>
                        <a:latin typeface="Times New Roman" panose="02020603050405020304"/>
                        <a:ea typeface="宋体" panose="02010600030101010101" pitchFamily="2" charset="-122"/>
                      </a:endParaRPr>
                    </a:p>
                  </a:txBody>
                  <a:tcPr marL="0" marR="0" marT="0" marB="0" anchor="ctr"/>
                </a:tc>
              </a:tr>
              <a:tr h="988450">
                <a:tc rowSpan="3">
                  <a:txBody>
                    <a:bodyPr/>
                    <a:p>
                      <a:pPr algn="ctr">
                        <a:lnSpc>
                          <a:spcPts val="1200"/>
                        </a:lnSpc>
                        <a:spcBef>
                          <a:spcPts val="0"/>
                        </a:spcBef>
                        <a:spcAft>
                          <a:spcPts val="0"/>
                        </a:spcAft>
                      </a:pPr>
                      <a:r>
                        <a:rPr lang="en-US" sz="1600">
                          <a:effectLst/>
                        </a:rPr>
                        <a:t>Map </a:t>
                      </a:r>
                      <a:endParaRPr lang="zh-CN" sz="1600">
                        <a:effectLst/>
                      </a:endParaRPr>
                    </a:p>
                    <a:p>
                      <a:pPr algn="ctr">
                        <a:lnSpc>
                          <a:spcPts val="1200"/>
                        </a:lnSpc>
                        <a:spcBef>
                          <a:spcPts val="0"/>
                        </a:spcBef>
                        <a:spcAft>
                          <a:spcPts val="0"/>
                        </a:spcAft>
                      </a:pPr>
                      <a:r>
                        <a:rPr lang="zh-CN" sz="1600">
                          <a:effectLst/>
                        </a:rPr>
                        <a:t>映像</a:t>
                      </a:r>
                      <a:endParaRPr lang="zh-CN" sz="1600">
                        <a:effectLst/>
                      </a:endParaRPr>
                    </a:p>
                    <a:p>
                      <a:pPr algn="ctr">
                        <a:lnSpc>
                          <a:spcPts val="1200"/>
                        </a:lnSpc>
                        <a:spcBef>
                          <a:spcPts val="0"/>
                        </a:spcBef>
                        <a:spcAft>
                          <a:spcPts val="0"/>
                        </a:spcAft>
                      </a:pPr>
                      <a:r>
                        <a:rPr lang="en-US" sz="1600">
                          <a:effectLst/>
                        </a:rPr>
                        <a:t> </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a:effectLst/>
                        </a:rPr>
                        <a:t>HashMap</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散列表</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插入、删除、查找快</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迭代效率较低</a:t>
                      </a:r>
                      <a:endParaRPr lang="zh-CN" sz="1600" dirty="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键需重写</a:t>
                      </a:r>
                      <a:r>
                        <a:rPr lang="en-US" sz="1600" dirty="0">
                          <a:effectLst/>
                        </a:rPr>
                        <a:t>equals()</a:t>
                      </a:r>
                      <a:r>
                        <a:rPr lang="zh-CN" sz="1600" dirty="0">
                          <a:effectLst/>
                        </a:rPr>
                        <a:t>和</a:t>
                      </a:r>
                      <a:r>
                        <a:rPr lang="en-US" sz="1600" dirty="0" err="1">
                          <a:effectLst/>
                        </a:rPr>
                        <a:t>hashCode</a:t>
                      </a:r>
                      <a:r>
                        <a:rPr lang="en-US" sz="1600" dirty="0">
                          <a:effectLst/>
                        </a:rPr>
                        <a:t>()</a:t>
                      </a:r>
                      <a:r>
                        <a:rPr lang="zh-CN" sz="1600" dirty="0">
                          <a:effectLst/>
                        </a:rPr>
                        <a:t>方法</a:t>
                      </a:r>
                      <a:endParaRPr lang="zh-CN" sz="1600" dirty="0">
                        <a:effectLst/>
                        <a:latin typeface="Times New Roman" panose="02020603050405020304"/>
                        <a:ea typeface="宋体" panose="02010600030101010101" pitchFamily="2" charset="-122"/>
                      </a:endParaRPr>
                    </a:p>
                  </a:txBody>
                  <a:tcPr marL="0" marR="0" marT="0" marB="0" anchor="ctr"/>
                </a:tc>
              </a:tr>
              <a:tr h="491255">
                <a:tc vMerge="1">
                  <a:tcPr/>
                </a:tc>
                <a:tc>
                  <a:txBody>
                    <a:bodyPr/>
                    <a:p>
                      <a:pPr algn="ctr">
                        <a:lnSpc>
                          <a:spcPct val="100000"/>
                        </a:lnSpc>
                        <a:spcBef>
                          <a:spcPts val="0"/>
                        </a:spcBef>
                        <a:spcAft>
                          <a:spcPts val="0"/>
                        </a:spcAft>
                      </a:pPr>
                      <a:r>
                        <a:rPr lang="en-US" sz="1600">
                          <a:effectLst/>
                        </a:rPr>
                        <a:t>Properties</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散列表</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读取属性文件便利</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en-US" sz="1600">
                          <a:effectLst/>
                        </a:rPr>
                        <a:t> </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键、值均为</a:t>
                      </a:r>
                      <a:r>
                        <a:rPr lang="en-US" sz="1600" dirty="0">
                          <a:effectLst/>
                        </a:rPr>
                        <a:t>String</a:t>
                      </a:r>
                      <a:endParaRPr lang="zh-CN" sz="1600" dirty="0">
                        <a:effectLst/>
                        <a:latin typeface="Times New Roman" panose="02020603050405020304"/>
                        <a:ea typeface="宋体" panose="02010600030101010101" pitchFamily="2" charset="-122"/>
                      </a:endParaRPr>
                    </a:p>
                  </a:txBody>
                  <a:tcPr marL="0" marR="0" marT="0" marB="0" anchor="ctr"/>
                </a:tc>
              </a:tr>
              <a:tr h="767852">
                <a:tc vMerge="1">
                  <a:tcPr/>
                </a:tc>
                <a:tc>
                  <a:txBody>
                    <a:bodyPr/>
                    <a:p>
                      <a:pPr algn="ctr">
                        <a:lnSpc>
                          <a:spcPct val="100000"/>
                        </a:lnSpc>
                        <a:spcBef>
                          <a:spcPts val="0"/>
                        </a:spcBef>
                        <a:spcAft>
                          <a:spcPts val="0"/>
                        </a:spcAft>
                      </a:pPr>
                      <a:r>
                        <a:rPr lang="en-US" sz="1600">
                          <a:effectLst/>
                        </a:rPr>
                        <a:t>TreeMap</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二叉排序树</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插入、删除、查找快</a:t>
                      </a:r>
                      <a:endParaRPr lang="zh-CN" sz="1600">
                        <a:effectLst/>
                      </a:endParaRPr>
                    </a:p>
                    <a:p>
                      <a:pPr algn="ctr">
                        <a:lnSpc>
                          <a:spcPct val="100000"/>
                        </a:lnSpc>
                        <a:spcBef>
                          <a:spcPts val="0"/>
                        </a:spcBef>
                        <a:spcAft>
                          <a:spcPts val="0"/>
                        </a:spcAft>
                      </a:pPr>
                      <a:r>
                        <a:rPr lang="zh-CN" sz="1600">
                          <a:effectLst/>
                        </a:rPr>
                        <a:t>键值有序排列</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a:effectLst/>
                        </a:rPr>
                        <a:t>速度慢于</a:t>
                      </a:r>
                      <a:r>
                        <a:rPr lang="en-US" sz="1600">
                          <a:effectLst/>
                        </a:rPr>
                        <a:t>HashMap</a:t>
                      </a:r>
                      <a:endParaRPr lang="zh-CN" sz="1600">
                        <a:effectLst/>
                      </a:endParaRPr>
                    </a:p>
                    <a:p>
                      <a:pPr algn="ctr">
                        <a:lnSpc>
                          <a:spcPct val="100000"/>
                        </a:lnSpc>
                        <a:spcBef>
                          <a:spcPts val="0"/>
                        </a:spcBef>
                        <a:spcAft>
                          <a:spcPts val="0"/>
                        </a:spcAft>
                      </a:pPr>
                      <a:r>
                        <a:rPr lang="zh-CN" sz="1600">
                          <a:effectLst/>
                        </a:rPr>
                        <a:t>迭代效率低</a:t>
                      </a:r>
                      <a:endParaRPr lang="zh-CN" sz="1600">
                        <a:effectLst/>
                        <a:latin typeface="Times New Roman" panose="02020603050405020304"/>
                        <a:ea typeface="宋体" panose="02010600030101010101" pitchFamily="2" charset="-122"/>
                      </a:endParaRPr>
                    </a:p>
                  </a:txBody>
                  <a:tcPr marL="0" marR="0" marT="0" marB="0" anchor="ctr"/>
                </a:tc>
                <a:tc>
                  <a:txBody>
                    <a:bodyPr/>
                    <a:p>
                      <a:pPr algn="ctr">
                        <a:lnSpc>
                          <a:spcPct val="100000"/>
                        </a:lnSpc>
                        <a:spcBef>
                          <a:spcPts val="0"/>
                        </a:spcBef>
                        <a:spcAft>
                          <a:spcPts val="0"/>
                        </a:spcAft>
                      </a:pPr>
                      <a:r>
                        <a:rPr lang="zh-CN" sz="1600" dirty="0">
                          <a:effectLst/>
                        </a:rPr>
                        <a:t>键需制定比较规则</a:t>
                      </a:r>
                      <a:endParaRPr lang="zh-CN" sz="1600" dirty="0">
                        <a:effectLst/>
                        <a:latin typeface="Times New Roman" panose="02020603050405020304"/>
                        <a:ea typeface="宋体" panose="02010600030101010101" pitchFamily="2" charset="-122"/>
                      </a:endParaRPr>
                    </a:p>
                  </a:txBody>
                  <a:tcPr marL="0" marR="0" marT="0" marB="0" anchor="ctr"/>
                </a:tc>
              </a:tr>
            </a:tbl>
          </a:graphicData>
        </a:graphic>
      </p:graphicFrame>
      <p:sp>
        <p:nvSpPr>
          <p:cNvPr id="1048797" name="标题 2"/>
          <p:cNvSpPr>
            <a:spLocks noGrp="1"/>
          </p:cNvSpPr>
          <p:nvPr>
            <p:ph type="title"/>
          </p:nvPr>
        </p:nvSpPr>
        <p:spPr>
          <a:xfrm>
            <a:off x="1204913" y="393565"/>
            <a:ext cx="6482886" cy="381635"/>
          </a:xfrm>
        </p:spPr>
        <p:txBody>
          <a:bodyPr/>
          <a:p>
            <a:r>
              <a:rPr lang="en-US" altLang="zh-CN" dirty="0">
                <a:effectLst/>
              </a:rPr>
              <a:t>8.7  </a:t>
            </a:r>
            <a:r>
              <a:rPr lang="zh-CN" altLang="zh-CN" dirty="0">
                <a:effectLst/>
              </a:rPr>
              <a:t>回首</a:t>
            </a:r>
            <a:r>
              <a:rPr lang="en-US" altLang="zh-CN" dirty="0">
                <a:effectLst/>
              </a:rPr>
              <a:t>Java</a:t>
            </a:r>
            <a:r>
              <a:rPr lang="zh-CN" altLang="zh-CN" dirty="0">
                <a:effectLst/>
              </a:rPr>
              <a:t>集合框架</a:t>
            </a:r>
            <a:endParaRPr lang="zh-CN" altLang="en-US" dirty="0"/>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801"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effectLst/>
              </a:rPr>
              <a:t>8.8  </a:t>
            </a:r>
            <a:r>
              <a:rPr lang="zh-CN" altLang="zh-CN" dirty="0">
                <a:effectLst/>
              </a:rPr>
              <a:t>综合实践</a:t>
            </a:r>
            <a:r>
              <a:rPr lang="en-US" altLang="zh-CN" dirty="0">
                <a:effectLst/>
              </a:rPr>
              <a:t>---</a:t>
            </a:r>
            <a:r>
              <a:rPr lang="zh-CN" altLang="zh-CN" dirty="0">
                <a:effectLst/>
              </a:rPr>
              <a:t>控制台版考试系统</a:t>
            </a:r>
            <a:endParaRPr lang="zh-CN" altLang="en-US" dirty="0">
              <a:effectLst/>
            </a:endParaRPr>
          </a:p>
        </p:txBody>
      </p:sp>
      <p:pic>
        <p:nvPicPr>
          <p:cNvPr id="2097178" name="图片 3"/>
          <p:cNvPicPr>
            <a:picLocks noChangeAspect="1"/>
          </p:cNvPicPr>
          <p:nvPr/>
        </p:nvPicPr>
        <p:blipFill>
          <a:blip r:embed="rId1"/>
          <a:srcRect/>
          <a:stretch>
            <a:fillRect/>
          </a:stretch>
        </p:blipFill>
        <p:spPr bwMode="auto">
          <a:xfrm>
            <a:off x="1151620" y="1052513"/>
            <a:ext cx="6840760" cy="5010539"/>
          </a:xfrm>
          <a:prstGeom prst="rect">
            <a:avLst/>
          </a:prstGeom>
          <a:noFill/>
          <a:ln>
            <a:noFill/>
          </a:ln>
        </p:spPr>
      </p:pic>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pic>
        <p:nvPicPr>
          <p:cNvPr id="2097179" name="图片 50"/>
          <p:cNvPicPr>
            <a:picLocks noChangeAspect="1"/>
          </p:cNvPicPr>
          <p:nvPr/>
        </p:nvPicPr>
        <p:blipFill>
          <a:blip r:embed="rId1"/>
          <a:stretch>
            <a:fillRect/>
          </a:stretch>
        </p:blipFill>
        <p:spPr>
          <a:xfrm>
            <a:off x="274760" y="1417638"/>
            <a:ext cx="8594479" cy="3744416"/>
          </a:xfrm>
          <a:prstGeom prst="rect">
            <a:avLst/>
          </a:prstGeom>
        </p:spPr>
      </p:pic>
      <p:sp>
        <p:nvSpPr>
          <p:cNvPr id="1048802" name="标题 2"/>
          <p:cNvSpPr>
            <a:spLocks noGrp="1"/>
          </p:cNvSpPr>
          <p:nvPr>
            <p:ph type="title"/>
          </p:nvPr>
        </p:nvSpPr>
        <p:spPr/>
        <p:txBody>
          <a:bodyPr vert="horz" rtlCol="0" anchor="ctr">
            <a:normAutofit fontScale="90000"/>
            <a:scene3d>
              <a:camera prst="orthographicFront"/>
              <a:lightRig rig="soft" dir="t"/>
            </a:scene3d>
            <a:sp3d prstMaterial="softEdge">
              <a:bevelT w="25400" h="25400"/>
            </a:sp3d>
          </a:bodyPr>
          <a:p>
            <a:r>
              <a:rPr lang="en-US" altLang="zh-CN" dirty="0">
                <a:effectLst/>
              </a:rPr>
              <a:t>8.8  </a:t>
            </a:r>
            <a:r>
              <a:rPr lang="zh-CN" altLang="zh-CN" dirty="0">
                <a:effectLst/>
              </a:rPr>
              <a:t>综合实践</a:t>
            </a:r>
            <a:r>
              <a:rPr lang="en-US" altLang="zh-CN" dirty="0">
                <a:effectLst/>
              </a:rPr>
              <a:t>---</a:t>
            </a:r>
            <a:r>
              <a:rPr lang="zh-CN" altLang="zh-CN" dirty="0">
                <a:effectLst/>
              </a:rPr>
              <a:t>控制台版考试系统</a:t>
            </a:r>
            <a:endParaRPr lang="zh-CN" altLang="en-US" dirty="0">
              <a:effectLst/>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803" name="标题 2"/>
          <p:cNvSpPr>
            <a:spLocks noGrp="1"/>
          </p:cNvSpPr>
          <p:nvPr>
            <p:ph type="title"/>
          </p:nvPr>
        </p:nvSpPr>
        <p:spPr>
          <a:xfrm>
            <a:off x="1204913" y="393565"/>
            <a:ext cx="6482886" cy="381635"/>
          </a:xfrm>
        </p:spPr>
        <p:txBody>
          <a:bodyPr/>
          <a:p>
            <a:r>
              <a:rPr lang="zh-CN" altLang="en-US" dirty="0"/>
              <a:t>本章思维导图</a:t>
            </a:r>
            <a:endParaRPr lang="zh-CN" altLang="en-US" dirty="0"/>
          </a:p>
        </p:txBody>
      </p:sp>
      <p:pic>
        <p:nvPicPr>
          <p:cNvPr id="2097180" name="图片 5"/>
          <p:cNvPicPr>
            <a:picLocks noChangeAspect="1"/>
          </p:cNvPicPr>
          <p:nvPr/>
        </p:nvPicPr>
        <p:blipFill>
          <a:blip r:embed="rId1" cstate="print"/>
          <a:stretch>
            <a:fillRect/>
          </a:stretch>
        </p:blipFill>
        <p:spPr>
          <a:xfrm>
            <a:off x="755576" y="1124744"/>
            <a:ext cx="7344816" cy="5537986"/>
          </a:xfrm>
          <a:prstGeom prst="rect">
            <a:avLst/>
          </a:prstGeom>
        </p:spPr>
      </p:pic>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804" name="标题 2"/>
          <p:cNvSpPr>
            <a:spLocks noGrp="1"/>
          </p:cNvSpPr>
          <p:nvPr>
            <p:ph type="title"/>
          </p:nvPr>
        </p:nvSpPr>
        <p:spPr>
          <a:xfrm>
            <a:off x="1204913" y="393565"/>
            <a:ext cx="6482886" cy="381635"/>
          </a:xfrm>
        </p:spPr>
        <p:txBody>
          <a:bodyPr/>
          <a:p>
            <a:r>
              <a:rPr lang="zh-CN" altLang="en-US" dirty="0">
                <a:effectLst/>
              </a:rPr>
              <a:t>向</a:t>
            </a:r>
            <a:r>
              <a:rPr lang="en-US" altLang="zh-CN" dirty="0">
                <a:effectLst/>
              </a:rPr>
              <a:t>HashSet</a:t>
            </a:r>
            <a:r>
              <a:rPr lang="zh-CN" altLang="en-US" dirty="0">
                <a:effectLst/>
              </a:rPr>
              <a:t>中添加对象的过程</a:t>
            </a:r>
            <a:endParaRPr lang="zh-CN" altLang="en-US" dirty="0"/>
          </a:p>
        </p:txBody>
      </p:sp>
      <p:pic>
        <p:nvPicPr>
          <p:cNvPr id="2097181" name="图片 3"/>
          <p:cNvPicPr/>
          <p:nvPr/>
        </p:nvPicPr>
        <p:blipFill>
          <a:blip r:embed="rId1"/>
          <a:srcRect/>
          <a:stretch>
            <a:fillRect/>
          </a:stretch>
        </p:blipFill>
        <p:spPr bwMode="auto">
          <a:xfrm>
            <a:off x="-21580" y="1427262"/>
            <a:ext cx="4179642" cy="2709027"/>
          </a:xfrm>
          <a:prstGeom prst="rect">
            <a:avLst/>
          </a:prstGeom>
          <a:noFill/>
          <a:ln>
            <a:noFill/>
          </a:ln>
        </p:spPr>
      </p:pic>
      <p:sp>
        <p:nvSpPr>
          <p:cNvPr id="1048805" name="文本框 4"/>
          <p:cNvSpPr txBox="1"/>
          <p:nvPr/>
        </p:nvSpPr>
        <p:spPr>
          <a:xfrm>
            <a:off x="184100" y="4335479"/>
            <a:ext cx="3594735" cy="398780"/>
          </a:xfrm>
          <a:prstGeom prst="rect">
            <a:avLst/>
          </a:prstGeom>
          <a:noFill/>
        </p:spPr>
        <p:txBody>
          <a:bodyPr wrap="none" rtlCol="0">
            <a:spAutoFit/>
          </a:bodyPr>
          <a:p>
            <a:r>
              <a:rPr lang="en-US" altLang="zh-CN" sz="2000" b="1" dirty="0">
                <a:latin typeface="+mn-ea"/>
              </a:rPr>
              <a:t>(1) </a:t>
            </a:r>
            <a:r>
              <a:rPr lang="zh-CN" altLang="en-US" sz="2000" b="1" dirty="0">
                <a:latin typeface="+mn-ea"/>
              </a:rPr>
              <a:t>对象定位</a:t>
            </a:r>
            <a:r>
              <a:rPr lang="en-US" altLang="zh-CN" sz="2000" b="1" dirty="0">
                <a:latin typeface="+mn-ea"/>
              </a:rPr>
              <a:t>-- </a:t>
            </a:r>
            <a:r>
              <a:rPr lang="en-US" altLang="zh-CN" sz="2000" b="1" dirty="0" err="1">
                <a:latin typeface="+mn-ea"/>
              </a:rPr>
              <a:t>hashCode</a:t>
            </a:r>
            <a:r>
              <a:rPr lang="en-US" altLang="zh-CN" sz="2000" b="1" dirty="0">
                <a:latin typeface="+mn-ea"/>
              </a:rPr>
              <a:t>()</a:t>
            </a:r>
            <a:r>
              <a:rPr lang="zh-CN" altLang="en-US" sz="2000" b="1" dirty="0">
                <a:latin typeface="+mn-ea"/>
              </a:rPr>
              <a:t>方法</a:t>
            </a:r>
            <a:endParaRPr lang="zh-CN" altLang="en-US" sz="2000" b="1" dirty="0">
              <a:latin typeface="+mn-ea"/>
            </a:endParaRPr>
          </a:p>
        </p:txBody>
      </p:sp>
      <p:sp>
        <p:nvSpPr>
          <p:cNvPr id="1048806" name="文本框 5"/>
          <p:cNvSpPr txBox="1"/>
          <p:nvPr/>
        </p:nvSpPr>
        <p:spPr>
          <a:xfrm>
            <a:off x="184100" y="4827890"/>
            <a:ext cx="3209925" cy="398780"/>
          </a:xfrm>
          <a:prstGeom prst="rect">
            <a:avLst/>
          </a:prstGeom>
          <a:noFill/>
        </p:spPr>
        <p:txBody>
          <a:bodyPr wrap="none" rtlCol="0">
            <a:spAutoFit/>
          </a:bodyPr>
          <a:p>
            <a:r>
              <a:rPr lang="en-US" altLang="zh-CN" sz="2000" b="1" dirty="0">
                <a:latin typeface="+mn-ea"/>
              </a:rPr>
              <a:t>(2) </a:t>
            </a:r>
            <a:r>
              <a:rPr lang="zh-CN" altLang="en-US" sz="2000" b="1" dirty="0">
                <a:latin typeface="+mn-ea"/>
              </a:rPr>
              <a:t>对象查重</a:t>
            </a:r>
            <a:r>
              <a:rPr lang="en-US" altLang="zh-CN" sz="2000" b="1" dirty="0">
                <a:latin typeface="+mn-ea"/>
              </a:rPr>
              <a:t>-- equals()</a:t>
            </a:r>
            <a:r>
              <a:rPr lang="zh-CN" altLang="en-US" sz="2000" b="1" dirty="0">
                <a:latin typeface="+mn-ea"/>
              </a:rPr>
              <a:t>方法</a:t>
            </a:r>
            <a:endParaRPr lang="zh-CN" altLang="en-US" sz="2000" b="1" dirty="0">
              <a:latin typeface="+mn-ea"/>
            </a:endParaRPr>
          </a:p>
        </p:txBody>
      </p:sp>
      <p:sp>
        <p:nvSpPr>
          <p:cNvPr id="1048807" name="文本框 10"/>
          <p:cNvSpPr txBox="1"/>
          <p:nvPr/>
        </p:nvSpPr>
        <p:spPr>
          <a:xfrm>
            <a:off x="3559300" y="1243189"/>
            <a:ext cx="5400600" cy="5477510"/>
          </a:xfrm>
          <a:prstGeom prst="rect">
            <a:avLst/>
          </a:prstGeom>
          <a:noFill/>
        </p:spPr>
        <p:txBody>
          <a:bodyPr wrap="square">
            <a:spAutoFit/>
          </a:bodyPr>
          <a:p>
            <a:pPr marL="631190" lvl="2" indent="0">
              <a:spcBef>
                <a:spcPts val="600"/>
              </a:spcBef>
              <a:buNone/>
            </a:pPr>
            <a:r>
              <a:rPr lang="zh-CN" altLang="zh-CN" sz="2000" dirty="0"/>
              <a:t>（</a:t>
            </a:r>
            <a:r>
              <a:rPr lang="en-US" altLang="zh-CN" sz="2000" dirty="0"/>
              <a:t>1</a:t>
            </a:r>
            <a:r>
              <a:rPr lang="zh-CN" altLang="zh-CN" sz="2000" dirty="0"/>
              <a:t>）依据自定义类的</a:t>
            </a:r>
            <a:r>
              <a:rPr lang="en-US" altLang="zh-CN" sz="2000" dirty="0" err="1"/>
              <a:t>hashCode</a:t>
            </a:r>
            <a:r>
              <a:rPr lang="en-US" altLang="zh-CN" sz="2000" dirty="0"/>
              <a:t>()</a:t>
            </a:r>
            <a:r>
              <a:rPr lang="zh-CN" altLang="zh-CN" sz="2000" dirty="0"/>
              <a:t>方法计算得到对象</a:t>
            </a:r>
            <a:r>
              <a:rPr lang="en-US" altLang="zh-CN" sz="2000" dirty="0"/>
              <a:t>obj</a:t>
            </a:r>
            <a:r>
              <a:rPr lang="zh-CN" altLang="zh-CN" sz="2000" dirty="0"/>
              <a:t>的散列码，它是一个整数。</a:t>
            </a:r>
            <a:endParaRPr lang="en-US" altLang="zh-CN" sz="2000" dirty="0"/>
          </a:p>
          <a:p>
            <a:pPr marL="631190" lvl="2" indent="0">
              <a:spcBef>
                <a:spcPts val="600"/>
              </a:spcBef>
              <a:buNone/>
            </a:pPr>
            <a:r>
              <a:rPr lang="zh-CN" altLang="zh-CN" sz="2000" dirty="0"/>
              <a:t>（</a:t>
            </a:r>
            <a:r>
              <a:rPr lang="en-US" altLang="zh-CN" sz="2000" dirty="0"/>
              <a:t>2</a:t>
            </a:r>
            <a:r>
              <a:rPr lang="zh-CN" altLang="zh-CN" sz="2000" dirty="0"/>
              <a:t>）</a:t>
            </a:r>
            <a:r>
              <a:rPr lang="zh-CN" altLang="en-US" sz="2000" dirty="0"/>
              <a:t>利用</a:t>
            </a:r>
            <a:r>
              <a:rPr lang="zh-CN" altLang="zh-CN" sz="2000" dirty="0"/>
              <a:t>散列码得到对象在散列表中的存储位置</a:t>
            </a:r>
            <a:r>
              <a:rPr lang="en-US" altLang="zh-CN" sz="2000" dirty="0"/>
              <a:t>p</a:t>
            </a:r>
            <a:r>
              <a:rPr lang="zh-CN" altLang="zh-CN" sz="2000" dirty="0"/>
              <a:t>。</a:t>
            </a:r>
            <a:endParaRPr lang="zh-CN" altLang="zh-CN" sz="2000" dirty="0"/>
          </a:p>
          <a:p>
            <a:pPr marL="631190" lvl="2" indent="0">
              <a:spcBef>
                <a:spcPts val="600"/>
              </a:spcBef>
              <a:buNone/>
            </a:pPr>
            <a:r>
              <a:rPr lang="zh-CN" altLang="zh-CN" sz="2000" dirty="0"/>
              <a:t>（</a:t>
            </a:r>
            <a:r>
              <a:rPr lang="en-US" altLang="zh-CN" sz="2000" dirty="0"/>
              <a:t>3</a:t>
            </a:r>
            <a:r>
              <a:rPr lang="zh-CN" altLang="zh-CN" sz="2000" dirty="0"/>
              <a:t>）如果</a:t>
            </a:r>
            <a:r>
              <a:rPr lang="en-US" altLang="zh-CN" sz="2000" dirty="0"/>
              <a:t>p</a:t>
            </a:r>
            <a:r>
              <a:rPr lang="zh-CN" altLang="zh-CN" sz="2000" dirty="0"/>
              <a:t>位置不发生冲突，则将对象</a:t>
            </a:r>
            <a:r>
              <a:rPr lang="en-US" altLang="zh-CN" sz="2000" dirty="0"/>
              <a:t>obj</a:t>
            </a:r>
            <a:r>
              <a:rPr lang="zh-CN" altLang="zh-CN" sz="2000" dirty="0"/>
              <a:t>插入在</a:t>
            </a:r>
            <a:r>
              <a:rPr lang="en-US" altLang="zh-CN" sz="2000" dirty="0"/>
              <a:t>p</a:t>
            </a:r>
            <a:r>
              <a:rPr lang="zh-CN" altLang="zh-CN" sz="2000" dirty="0"/>
              <a:t>位置的链表中。</a:t>
            </a:r>
            <a:endParaRPr lang="en-US" altLang="zh-CN" sz="2000" dirty="0"/>
          </a:p>
          <a:p>
            <a:pPr marL="631190" lvl="2" indent="0">
              <a:spcBef>
                <a:spcPts val="600"/>
              </a:spcBef>
              <a:buNone/>
            </a:pPr>
            <a:r>
              <a:rPr lang="zh-CN" altLang="zh-CN" sz="2000" dirty="0"/>
              <a:t>（</a:t>
            </a:r>
            <a:r>
              <a:rPr lang="en-US" altLang="zh-CN" sz="2000" dirty="0"/>
              <a:t>4</a:t>
            </a:r>
            <a:r>
              <a:rPr lang="zh-CN" altLang="zh-CN" sz="2000" dirty="0"/>
              <a:t>）如果</a:t>
            </a:r>
            <a:r>
              <a:rPr lang="en-US" altLang="zh-CN" sz="2000" dirty="0"/>
              <a:t>p</a:t>
            </a:r>
            <a:r>
              <a:rPr lang="zh-CN" altLang="zh-CN" sz="2000" dirty="0"/>
              <a:t>位置发生冲突，在</a:t>
            </a:r>
            <a:r>
              <a:rPr lang="en-US" altLang="zh-CN" sz="2000" dirty="0"/>
              <a:t>p</a:t>
            </a:r>
            <a:r>
              <a:rPr lang="zh-CN" altLang="zh-CN" sz="2000" dirty="0"/>
              <a:t>位置对应的链表中利用</a:t>
            </a:r>
            <a:r>
              <a:rPr lang="en-US" altLang="zh-CN" sz="2000" dirty="0"/>
              <a:t>equals()</a:t>
            </a:r>
            <a:r>
              <a:rPr lang="zh-CN" altLang="zh-CN" sz="2000" dirty="0"/>
              <a:t>方法查找是否已存在</a:t>
            </a:r>
            <a:r>
              <a:rPr lang="en-US" altLang="zh-CN" sz="2000" dirty="0"/>
              <a:t>obj</a:t>
            </a:r>
            <a:r>
              <a:rPr lang="zh-CN" altLang="zh-CN" sz="2000" dirty="0"/>
              <a:t>对象。</a:t>
            </a:r>
            <a:endParaRPr lang="en-US" altLang="zh-CN" sz="2000" dirty="0"/>
          </a:p>
          <a:p>
            <a:pPr marL="1374140" lvl="3" indent="-285750">
              <a:spcBef>
                <a:spcPts val="600"/>
              </a:spcBef>
              <a:buFont typeface="Arial" panose="020B0604020202020204" pitchFamily="34" charset="0"/>
              <a:buChar char="•"/>
            </a:pPr>
            <a:r>
              <a:rPr lang="zh-CN" altLang="zh-CN" sz="2000" dirty="0"/>
              <a:t>如果某个</a:t>
            </a:r>
            <a:r>
              <a:rPr lang="en-US" altLang="zh-CN" sz="2000" dirty="0"/>
              <a:t>equals()</a:t>
            </a:r>
            <a:r>
              <a:rPr lang="zh-CN" altLang="zh-CN" sz="2000" dirty="0"/>
              <a:t>比较的结果为</a:t>
            </a:r>
            <a:r>
              <a:rPr lang="en-US" altLang="zh-CN" sz="2000" dirty="0"/>
              <a:t>true</a:t>
            </a:r>
            <a:r>
              <a:rPr lang="zh-CN" altLang="zh-CN" sz="2000" dirty="0"/>
              <a:t>，说明</a:t>
            </a:r>
            <a:r>
              <a:rPr lang="en-US" altLang="zh-CN" sz="2000" dirty="0"/>
              <a:t>obj</a:t>
            </a:r>
            <a:r>
              <a:rPr lang="zh-CN" altLang="zh-CN" sz="2000" dirty="0"/>
              <a:t>对象已存在，将其舍弃。</a:t>
            </a:r>
            <a:endParaRPr lang="en-US" altLang="zh-CN" sz="2000" dirty="0"/>
          </a:p>
          <a:p>
            <a:pPr marL="1374140" lvl="3" indent="-285750">
              <a:spcBef>
                <a:spcPts val="600"/>
              </a:spcBef>
              <a:buFont typeface="Arial" panose="020B0604020202020204" pitchFamily="34" charset="0"/>
              <a:buChar char="•"/>
            </a:pPr>
            <a:r>
              <a:rPr lang="zh-CN" altLang="zh-CN" sz="2000" dirty="0"/>
              <a:t>如果与链表中所有对象的</a:t>
            </a:r>
            <a:r>
              <a:rPr lang="en-US" altLang="zh-CN" sz="2000" dirty="0"/>
              <a:t>equals()</a:t>
            </a:r>
            <a:r>
              <a:rPr lang="zh-CN" altLang="zh-CN" sz="2000" dirty="0"/>
              <a:t>比较的结果均为</a:t>
            </a:r>
            <a:r>
              <a:rPr lang="en-US" altLang="zh-CN" sz="2000" dirty="0"/>
              <a:t>false</a:t>
            </a:r>
            <a:r>
              <a:rPr lang="zh-CN" altLang="zh-CN" sz="2000" dirty="0"/>
              <a:t>，说明</a:t>
            </a:r>
            <a:r>
              <a:rPr lang="en-US" altLang="zh-CN" sz="2000" dirty="0"/>
              <a:t>obj</a:t>
            </a:r>
            <a:r>
              <a:rPr lang="zh-CN" altLang="zh-CN" sz="2000" dirty="0"/>
              <a:t>对象尚未存在，</a:t>
            </a:r>
            <a:r>
              <a:rPr lang="en-US" altLang="zh-CN" sz="2000" dirty="0"/>
              <a:t>obj</a:t>
            </a:r>
            <a:r>
              <a:rPr lang="zh-CN" altLang="zh-CN" sz="2000" dirty="0"/>
              <a:t>插入该链表。</a:t>
            </a:r>
            <a:endParaRPr lang="zh-CN" altLang="en-US" sz="2000" dirty="0"/>
          </a:p>
          <a:p>
            <a:pPr marL="631190" lvl="2" indent="0">
              <a:spcBef>
                <a:spcPts val="600"/>
              </a:spcBef>
              <a:buNone/>
            </a:pPr>
            <a:endParaRPr lang="zh-CN" altLang="zh-CN"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8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88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88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88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88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88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pic>
        <p:nvPicPr>
          <p:cNvPr id="2097182" name="内容占位符 4"/>
          <p:cNvPicPr>
            <a:picLocks noGrp="1" noChangeAspect="1"/>
          </p:cNvPicPr>
          <p:nvPr>
            <p:ph idx="4294967295"/>
          </p:nvPr>
        </p:nvPicPr>
        <p:blipFill>
          <a:blip r:embed="rId1"/>
          <a:stretch>
            <a:fillRect/>
          </a:stretch>
        </p:blipFill>
        <p:spPr>
          <a:xfrm>
            <a:off x="0" y="1772920"/>
            <a:ext cx="4218305" cy="3969385"/>
          </a:xfrm>
        </p:spPr>
      </p:pic>
      <p:sp>
        <p:nvSpPr>
          <p:cNvPr id="1048808" name="标题 2"/>
          <p:cNvSpPr>
            <a:spLocks noGrp="1"/>
          </p:cNvSpPr>
          <p:nvPr>
            <p:ph type="title"/>
          </p:nvPr>
        </p:nvSpPr>
        <p:spPr/>
        <p:txBody>
          <a:bodyPr>
            <a:normAutofit fontScale="90000"/>
          </a:bodyPr>
          <a:p>
            <a:r>
              <a:rPr lang="en-US" altLang="zh-CN" dirty="0" err="1">
                <a:effectLst/>
              </a:rPr>
              <a:t>Hashtable</a:t>
            </a:r>
            <a:r>
              <a:rPr lang="zh-CN" altLang="zh-CN" dirty="0">
                <a:effectLst/>
              </a:rPr>
              <a:t>及其子类</a:t>
            </a:r>
            <a:r>
              <a:rPr lang="en-US" altLang="zh-CN" dirty="0">
                <a:effectLst/>
              </a:rPr>
              <a:t>Properties</a:t>
            </a:r>
            <a:endParaRPr lang="zh-CN" altLang="en-US" dirty="0"/>
          </a:p>
        </p:txBody>
      </p:sp>
      <p:sp>
        <p:nvSpPr>
          <p:cNvPr id="1048809" name="矩形 5"/>
          <p:cNvSpPr/>
          <p:nvPr/>
        </p:nvSpPr>
        <p:spPr>
          <a:xfrm>
            <a:off x="5004048" y="1829848"/>
            <a:ext cx="3590056" cy="4092575"/>
          </a:xfrm>
          <a:prstGeom prst="rect">
            <a:avLst/>
          </a:prstGeom>
        </p:spPr>
        <p:txBody>
          <a:bodyPr wrap="square">
            <a:spAutoFit/>
          </a:bodyPr>
          <a:p>
            <a:pPr marL="285750" indent="-285750">
              <a:buFont typeface="Arial" panose="020B0604020202020204" pitchFamily="34" charset="0"/>
              <a:buChar char="•"/>
            </a:pPr>
            <a:r>
              <a:rPr lang="en-US" altLang="zh-CN" sz="2000" dirty="0" err="1"/>
              <a:t>Hashtable</a:t>
            </a:r>
            <a:r>
              <a:rPr lang="zh-CN" altLang="en-US" sz="2000" dirty="0"/>
              <a:t>源于</a:t>
            </a:r>
            <a:r>
              <a:rPr lang="en-US" altLang="zh-CN" sz="2000" dirty="0"/>
              <a:t>JDK 1.0</a:t>
            </a:r>
            <a:r>
              <a:rPr lang="zh-CN" altLang="zh-CN" sz="2000" dirty="0"/>
              <a:t>时代，它与</a:t>
            </a:r>
            <a:r>
              <a:rPr lang="en-US" altLang="zh-CN" sz="2000" dirty="0"/>
              <a:t>JDK 1.2</a:t>
            </a:r>
            <a:r>
              <a:rPr lang="zh-CN" altLang="en-US" sz="2000" dirty="0"/>
              <a:t>中</a:t>
            </a:r>
            <a:r>
              <a:rPr lang="zh-CN" altLang="zh-CN" sz="2000" dirty="0"/>
              <a:t>的</a:t>
            </a:r>
            <a:r>
              <a:rPr lang="en-US" altLang="zh-CN" sz="2000" dirty="0" err="1"/>
              <a:t>HashMap</a:t>
            </a:r>
            <a:r>
              <a:rPr lang="zh-CN" altLang="zh-CN" sz="2000" dirty="0"/>
              <a:t>几乎相同，它的优势在于它是多线程安全的。</a:t>
            </a:r>
            <a:endParaRPr lang="en-US" altLang="zh-CN" sz="2000" dirty="0"/>
          </a:p>
          <a:p>
            <a:pPr marL="285750" indent="-285750">
              <a:buFont typeface="Arial" panose="020B0604020202020204" pitchFamily="34" charset="0"/>
              <a:buChar char="•"/>
            </a:pPr>
            <a:r>
              <a:rPr lang="zh-CN" altLang="zh-CN" sz="2400" dirty="0">
                <a:solidFill>
                  <a:srgbClr val="C00000"/>
                </a:solidFill>
              </a:rPr>
              <a:t>但是</a:t>
            </a:r>
            <a:r>
              <a:rPr lang="zh-CN" altLang="en-US" sz="2400" dirty="0">
                <a:solidFill>
                  <a:srgbClr val="C00000"/>
                </a:solidFill>
              </a:rPr>
              <a:t>，</a:t>
            </a:r>
            <a:r>
              <a:rPr lang="zh-CN" altLang="zh-CN" sz="2000" dirty="0"/>
              <a:t>现在即使要保证</a:t>
            </a:r>
            <a:r>
              <a:rPr lang="en-US" altLang="zh-CN" sz="2000" dirty="0"/>
              <a:t>Map</a:t>
            </a:r>
            <a:r>
              <a:rPr lang="zh-CN" altLang="zh-CN" sz="2000" dirty="0"/>
              <a:t>集合的线程安全，也不</a:t>
            </a:r>
            <a:r>
              <a:rPr lang="zh-CN" altLang="en-US" sz="2000" dirty="0"/>
              <a:t>再</a:t>
            </a:r>
            <a:r>
              <a:rPr lang="zh-CN" altLang="zh-CN" sz="2000" dirty="0"/>
              <a:t>使用</a:t>
            </a:r>
            <a:r>
              <a:rPr lang="en-US" altLang="zh-CN" sz="2000" dirty="0" err="1"/>
              <a:t>Hashtable</a:t>
            </a:r>
            <a:r>
              <a:rPr lang="zh-CN" altLang="zh-CN" sz="2000" dirty="0"/>
              <a:t>，</a:t>
            </a:r>
            <a:r>
              <a:rPr lang="zh-CN" altLang="en-US" sz="2000" dirty="0"/>
              <a:t>利用</a:t>
            </a:r>
            <a:r>
              <a:rPr lang="en-US" altLang="zh-CN" sz="2000" dirty="0"/>
              <a:t>Collections</a:t>
            </a:r>
            <a:r>
              <a:rPr lang="zh-CN" altLang="zh-CN" sz="2000" dirty="0"/>
              <a:t>工具类可以将</a:t>
            </a:r>
            <a:r>
              <a:rPr lang="en-US" altLang="zh-CN" sz="2000" dirty="0" err="1"/>
              <a:t>HashMap</a:t>
            </a:r>
            <a:r>
              <a:rPr lang="zh-CN" altLang="zh-CN" sz="2000" dirty="0"/>
              <a:t>包装成线程安全的。</a:t>
            </a:r>
            <a:endParaRPr lang="en-US" altLang="zh-CN" sz="2000" dirty="0"/>
          </a:p>
          <a:p>
            <a:pPr marL="285750" indent="-285750">
              <a:buFont typeface="Arial" panose="020B0604020202020204" pitchFamily="34" charset="0"/>
              <a:buChar char="•"/>
            </a:pPr>
            <a:r>
              <a:rPr lang="en-US" altLang="zh-CN" sz="2000" dirty="0">
                <a:solidFill>
                  <a:srgbClr val="C00000"/>
                </a:solidFill>
              </a:rPr>
              <a:t>Properties</a:t>
            </a:r>
            <a:r>
              <a:rPr lang="zh-CN" altLang="zh-CN" dirty="0"/>
              <a:t>是</a:t>
            </a:r>
            <a:r>
              <a:rPr lang="en-US" altLang="zh-CN" dirty="0" err="1"/>
              <a:t>Hashtable</a:t>
            </a:r>
            <a:r>
              <a:rPr lang="zh-CN" altLang="zh-CN" dirty="0"/>
              <a:t>的子类，它也实现了</a:t>
            </a:r>
            <a:r>
              <a:rPr lang="en-US" altLang="zh-CN" dirty="0"/>
              <a:t>Map</a:t>
            </a:r>
            <a:r>
              <a:rPr lang="zh-CN" altLang="zh-CN" dirty="0"/>
              <a:t>接口。</a:t>
            </a:r>
            <a:r>
              <a:rPr lang="zh-CN" altLang="en-US" dirty="0"/>
              <a:t>使用它</a:t>
            </a:r>
            <a:r>
              <a:rPr lang="zh-CN" altLang="zh-CN" dirty="0"/>
              <a:t>处理</a:t>
            </a:r>
            <a:r>
              <a:rPr lang="zh-CN" altLang="en-US" dirty="0"/>
              <a:t>属性</a:t>
            </a:r>
            <a:r>
              <a:rPr lang="zh-CN" altLang="zh-CN" dirty="0"/>
              <a:t>文件。</a:t>
            </a:r>
            <a:endParaRPr lang="zh-CN" altLang="zh-CN" dirty="0"/>
          </a:p>
          <a:p>
            <a:pPr marL="285750" indent="-285750">
              <a:buFont typeface="Arial" panose="020B0604020202020204" pitchFamily="34" charset="0"/>
              <a:buChar char="•"/>
            </a:pPr>
            <a:endParaRPr lang="zh-CN" altLang="en-US" sz="2000" dirty="0"/>
          </a:p>
        </p:txBody>
      </p:sp>
      <p:sp>
        <p:nvSpPr>
          <p:cNvPr id="1048810" name="矩形 6"/>
          <p:cNvSpPr/>
          <p:nvPr/>
        </p:nvSpPr>
        <p:spPr>
          <a:xfrm>
            <a:off x="2915811" y="3789293"/>
            <a:ext cx="1584176" cy="201622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80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88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811" name="内容占位符 1"/>
          <p:cNvSpPr>
            <a:spLocks noGrp="1"/>
          </p:cNvSpPr>
          <p:nvPr>
            <p:ph idx="4294967295"/>
          </p:nvPr>
        </p:nvSpPr>
        <p:spPr>
          <a:xfrm>
            <a:off x="0" y="1481455"/>
            <a:ext cx="8229600" cy="1018540"/>
          </a:xfrm>
        </p:spPr>
        <p:txBody>
          <a:bodyPr wrap="square">
            <a:spAutoFit/>
          </a:bodyPr>
          <a:p>
            <a:pPr marL="0" indent="0">
              <a:buNone/>
            </a:pPr>
            <a:r>
              <a:rPr lang="zh-CN" altLang="zh-CN" sz="2000" dirty="0"/>
              <a:t>【题目</a:t>
            </a:r>
            <a:r>
              <a:rPr lang="en-US" altLang="zh-CN" sz="2000" dirty="0"/>
              <a:t>2</a:t>
            </a:r>
            <a:r>
              <a:rPr lang="zh-CN" altLang="zh-CN" sz="2000" dirty="0"/>
              <a:t>】统计一个字符串中每个单词出现的次数，并按照出现次数从高到低的次序打印统计结果。</a:t>
            </a:r>
            <a:r>
              <a:rPr lang="en-US" altLang="zh-CN" sz="2000" dirty="0"/>
              <a:t> </a:t>
            </a:r>
            <a:endParaRPr lang="zh-CN" altLang="zh-CN" sz="2000" dirty="0"/>
          </a:p>
          <a:p>
            <a:pPr marL="285750" indent="-285750">
              <a:buFont typeface="Arial" panose="020B0604020202020204" pitchFamily="34" charset="0"/>
              <a:buChar char="•"/>
            </a:pPr>
            <a:endParaRPr lang="zh-CN" altLang="en-US" sz="2000" dirty="0"/>
          </a:p>
        </p:txBody>
      </p:sp>
      <p:sp>
        <p:nvSpPr>
          <p:cNvPr id="1048812" name="标题 2"/>
          <p:cNvSpPr>
            <a:spLocks noGrp="1"/>
          </p:cNvSpPr>
          <p:nvPr>
            <p:ph type="title"/>
          </p:nvPr>
        </p:nvSpPr>
        <p:spPr>
          <a:xfrm>
            <a:off x="1204913" y="393565"/>
            <a:ext cx="6482886" cy="381635"/>
          </a:xfrm>
        </p:spPr>
        <p:txBody>
          <a:bodyPr/>
          <a:p>
            <a:r>
              <a:rPr lang="zh-CN" altLang="en-US" dirty="0"/>
              <a:t>实验题目</a:t>
            </a:r>
            <a:r>
              <a:rPr lang="en-US" altLang="zh-CN" dirty="0"/>
              <a:t>2</a:t>
            </a:r>
            <a:r>
              <a:rPr lang="zh-CN" altLang="en-US" dirty="0"/>
              <a:t>讲解</a:t>
            </a:r>
            <a:endParaRPr lang="zh-CN" altLang="en-US" dirty="0"/>
          </a:p>
        </p:txBody>
      </p:sp>
      <p:sp>
        <p:nvSpPr>
          <p:cNvPr id="1048813" name="文本框 3"/>
          <p:cNvSpPr txBox="1"/>
          <p:nvPr/>
        </p:nvSpPr>
        <p:spPr>
          <a:xfrm>
            <a:off x="539552" y="2276872"/>
            <a:ext cx="7848872" cy="4399915"/>
          </a:xfrm>
          <a:prstGeom prst="rect">
            <a:avLst/>
          </a:prstGeom>
          <a:noFill/>
        </p:spPr>
        <p:txBody>
          <a:bodyPr wrap="square">
            <a:spAutoFit/>
          </a:bodyPr>
          <a:p>
            <a:pPr indent="269875" algn="just">
              <a:spcBef>
                <a:spcPts val="300"/>
              </a:spcBef>
            </a:pPr>
            <a:r>
              <a:rPr lang="en-US" altLang="zh-CN" sz="2000" i="1" dirty="0">
                <a:effectLst/>
                <a:latin typeface="Times New Roman" panose="02020603050405020304" pitchFamily="18" charset="0"/>
                <a:ea typeface="宋体" panose="02010600030101010101" pitchFamily="2" charset="-122"/>
              </a:rPr>
              <a:t>Abstract-This paper presents an overview of the field of recommender systems and describes the current generation of recommendation methods that are usually classified into the following three main categories: content-based, collaborative, and hybrid recommendation approaches. This paper also describes various limitations of current recommendation methods and discusses possible extensions that can improve recommendation capabilities and make recommender systems applicable to an even broader range of applications. These extensions include, among others, an improvement of understanding of users and items, incorporation of the contextual information into the recommendation process, support for </a:t>
            </a:r>
            <a:r>
              <a:rPr lang="en-US" altLang="zh-CN" sz="2000" i="1" dirty="0" err="1">
                <a:effectLst/>
                <a:latin typeface="Times New Roman" panose="02020603050405020304" pitchFamily="18" charset="0"/>
                <a:ea typeface="宋体" panose="02010600030101010101" pitchFamily="2" charset="-122"/>
              </a:rPr>
              <a:t>multcriteria</a:t>
            </a:r>
            <a:r>
              <a:rPr lang="en-US" altLang="zh-CN" sz="2000" i="1" dirty="0">
                <a:effectLst/>
                <a:latin typeface="Times New Roman" panose="02020603050405020304" pitchFamily="18" charset="0"/>
                <a:ea typeface="宋体" panose="02010600030101010101" pitchFamily="2" charset="-122"/>
              </a:rPr>
              <a:t> ratings, and a provision of more flexible and less intrusive types of recommendations.</a:t>
            </a:r>
            <a:endParaRPr lang="zh-CN" altLang="zh-CN" sz="2000" dirty="0">
              <a:effectLst/>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814" name="内容占位符 1"/>
          <p:cNvSpPr>
            <a:spLocks noGrp="1"/>
          </p:cNvSpPr>
          <p:nvPr>
            <p:ph idx="4294967295"/>
          </p:nvPr>
        </p:nvSpPr>
        <p:spPr>
          <a:xfrm>
            <a:off x="0" y="1481455"/>
            <a:ext cx="8229600" cy="2451100"/>
          </a:xfrm>
        </p:spPr>
        <p:txBody>
          <a:bodyPr wrap="square">
            <a:spAutoFit/>
          </a:bodyPr>
          <a:p>
            <a:pPr marL="0" indent="0">
              <a:buNone/>
            </a:pPr>
            <a:r>
              <a:rPr lang="en-US" altLang="zh-CN" sz="2400" b="1" dirty="0">
                <a:solidFill>
                  <a:srgbClr val="002060"/>
                </a:solidFill>
              </a:rPr>
              <a:t>1</a:t>
            </a:r>
            <a:r>
              <a:rPr lang="zh-CN" altLang="en-US" sz="2400" b="1" dirty="0">
                <a:solidFill>
                  <a:srgbClr val="002060"/>
                </a:solidFill>
              </a:rPr>
              <a:t>、分词</a:t>
            </a:r>
            <a:r>
              <a:rPr lang="en-US" altLang="zh-CN" sz="2400" b="1" dirty="0">
                <a:solidFill>
                  <a:srgbClr val="002060"/>
                </a:solidFill>
              </a:rPr>
              <a:t>&amp;</a:t>
            </a:r>
            <a:r>
              <a:rPr lang="zh-CN" altLang="en-US" sz="2400" b="1" dirty="0">
                <a:solidFill>
                  <a:srgbClr val="002060"/>
                </a:solidFill>
              </a:rPr>
              <a:t>统计每个词出现的次数</a:t>
            </a:r>
            <a:endParaRPr lang="en-US" altLang="zh-CN" sz="2400" b="1" dirty="0">
              <a:solidFill>
                <a:srgbClr val="002060"/>
              </a:solidFill>
            </a:endParaRPr>
          </a:p>
          <a:p>
            <a:pPr marL="285750" indent="-285750">
              <a:spcBef>
                <a:spcPts val="600"/>
              </a:spcBef>
              <a:buFont typeface="Arial" panose="020B0604020202020204" pitchFamily="34" charset="0"/>
              <a:buChar char="•"/>
            </a:pPr>
            <a:r>
              <a:rPr lang="en-US" altLang="zh-CN" sz="2000" dirty="0"/>
              <a:t>1</a:t>
            </a:r>
            <a:r>
              <a:rPr lang="zh-CN" altLang="zh-CN" sz="2000" dirty="0"/>
              <a:t>）利用</a:t>
            </a:r>
            <a:r>
              <a:rPr lang="en-US" altLang="zh-CN" sz="2000" dirty="0" err="1"/>
              <a:t>Arrays.asList</a:t>
            </a:r>
            <a:r>
              <a:rPr lang="en-US" altLang="zh-CN" sz="2000" dirty="0"/>
              <a:t>()</a:t>
            </a:r>
            <a:r>
              <a:rPr lang="zh-CN" altLang="zh-CN" sz="2000" dirty="0"/>
              <a:t>方法将</a:t>
            </a:r>
            <a:r>
              <a:rPr lang="en-US" altLang="zh-CN" sz="2000" dirty="0"/>
              <a:t>split()</a:t>
            </a:r>
            <a:r>
              <a:rPr lang="zh-CN" altLang="zh-CN" sz="2000" dirty="0"/>
              <a:t>分词后的结果从数组转换到</a:t>
            </a:r>
            <a:r>
              <a:rPr lang="en-US" altLang="zh-CN" sz="2000" dirty="0"/>
              <a:t>List</a:t>
            </a:r>
            <a:r>
              <a:rPr lang="zh-CN" altLang="zh-CN" sz="2000" dirty="0"/>
              <a:t>集合中。</a:t>
            </a:r>
            <a:endParaRPr lang="zh-CN" altLang="zh-CN" sz="2000" dirty="0"/>
          </a:p>
          <a:p>
            <a:pPr marL="285750" indent="-285750">
              <a:buFont typeface="Arial" panose="020B0604020202020204" pitchFamily="34" charset="0"/>
              <a:buChar char="•"/>
            </a:pPr>
            <a:r>
              <a:rPr lang="en-US" altLang="zh-CN" sz="2000" dirty="0"/>
              <a:t>2</a:t>
            </a:r>
            <a:r>
              <a:rPr lang="zh-CN" altLang="zh-CN" sz="2000" dirty="0"/>
              <a:t>）利用</a:t>
            </a:r>
            <a:r>
              <a:rPr lang="en-US" altLang="zh-CN" sz="2000" dirty="0"/>
              <a:t>Set</a:t>
            </a:r>
            <a:r>
              <a:rPr lang="zh-CN" altLang="zh-CN" sz="2000" dirty="0"/>
              <a:t>集合包装</a:t>
            </a:r>
            <a:r>
              <a:rPr lang="en-US" altLang="zh-CN" sz="2000" dirty="0"/>
              <a:t>List</a:t>
            </a:r>
            <a:r>
              <a:rPr lang="zh-CN" altLang="zh-CN" sz="2000" dirty="0"/>
              <a:t>集合，实现</a:t>
            </a:r>
            <a:r>
              <a:rPr lang="en-US" altLang="zh-CN" sz="2000" dirty="0"/>
              <a:t>List</a:t>
            </a:r>
            <a:r>
              <a:rPr lang="zh-CN" altLang="zh-CN" sz="2000" dirty="0"/>
              <a:t>中的单词进行去重。</a:t>
            </a:r>
            <a:endParaRPr lang="zh-CN" altLang="zh-CN" sz="2000" dirty="0"/>
          </a:p>
          <a:p>
            <a:pPr marL="285750" indent="-285750">
              <a:buFont typeface="Arial" panose="020B0604020202020204" pitchFamily="34" charset="0"/>
              <a:buChar char="•"/>
            </a:pPr>
            <a:r>
              <a:rPr lang="en-US" altLang="zh-CN" sz="2000" dirty="0"/>
              <a:t>3</a:t>
            </a:r>
            <a:r>
              <a:rPr lang="zh-CN" altLang="zh-CN" sz="2000" dirty="0"/>
              <a:t>）对</a:t>
            </a:r>
            <a:r>
              <a:rPr lang="en-US" altLang="zh-CN" sz="2000" dirty="0"/>
              <a:t>Set</a:t>
            </a:r>
            <a:r>
              <a:rPr lang="zh-CN" altLang="zh-CN" sz="2000" dirty="0"/>
              <a:t>进行遍历，使用</a:t>
            </a:r>
            <a:r>
              <a:rPr lang="en-US" altLang="zh-CN" sz="2000" dirty="0"/>
              <a:t>Collections</a:t>
            </a:r>
            <a:r>
              <a:rPr lang="zh-CN" altLang="zh-CN" sz="2000" dirty="0"/>
              <a:t>类中的</a:t>
            </a:r>
            <a:r>
              <a:rPr lang="en-US" altLang="zh-CN" sz="2000" dirty="0"/>
              <a:t>frequency()</a:t>
            </a:r>
            <a:r>
              <a:rPr lang="zh-CN" altLang="zh-CN" sz="2000" dirty="0"/>
              <a:t>方法统计</a:t>
            </a:r>
            <a:r>
              <a:rPr lang="en-US" altLang="zh-CN" sz="2000" dirty="0"/>
              <a:t>List</a:t>
            </a:r>
            <a:r>
              <a:rPr lang="zh-CN" altLang="zh-CN" sz="2000" dirty="0"/>
              <a:t>中每个单词出现的次数，将统计的结果存储在</a:t>
            </a:r>
            <a:r>
              <a:rPr lang="en-US" altLang="zh-CN" sz="2000" dirty="0"/>
              <a:t>Map&lt;String, Integer&gt;</a:t>
            </a:r>
            <a:r>
              <a:rPr lang="zh-CN" altLang="zh-CN" sz="2000" dirty="0"/>
              <a:t>中。</a:t>
            </a:r>
            <a:endParaRPr lang="zh-CN" altLang="zh-CN" sz="2000" dirty="0"/>
          </a:p>
          <a:p>
            <a:pPr marL="285750" indent="-285750">
              <a:buFont typeface="Arial" panose="020B0604020202020204" pitchFamily="34" charset="0"/>
              <a:buChar char="•"/>
            </a:pPr>
            <a:endParaRPr lang="zh-CN" altLang="en-US" sz="2000" dirty="0"/>
          </a:p>
        </p:txBody>
      </p:sp>
      <p:sp>
        <p:nvSpPr>
          <p:cNvPr id="1048815" name="标题 2"/>
          <p:cNvSpPr>
            <a:spLocks noGrp="1"/>
          </p:cNvSpPr>
          <p:nvPr>
            <p:ph type="title"/>
          </p:nvPr>
        </p:nvSpPr>
        <p:spPr>
          <a:xfrm>
            <a:off x="1204913" y="393565"/>
            <a:ext cx="6482886" cy="381635"/>
          </a:xfrm>
        </p:spPr>
        <p:txBody>
          <a:bodyPr/>
          <a:p>
            <a:r>
              <a:rPr lang="zh-CN" altLang="en-US" dirty="0"/>
              <a:t>实验题目</a:t>
            </a:r>
            <a:r>
              <a:rPr lang="en-US" altLang="zh-CN" dirty="0"/>
              <a:t>2</a:t>
            </a:r>
            <a:r>
              <a:rPr lang="zh-CN" altLang="en-US" dirty="0"/>
              <a:t>讲解</a:t>
            </a:r>
            <a:endParaRPr lang="zh-CN" altLang="en-US" dirty="0"/>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816" name="内容占位符 1"/>
          <p:cNvSpPr>
            <a:spLocks noGrp="1"/>
          </p:cNvSpPr>
          <p:nvPr>
            <p:ph idx="4294967295"/>
          </p:nvPr>
        </p:nvSpPr>
        <p:spPr>
          <a:xfrm>
            <a:off x="0" y="1481455"/>
            <a:ext cx="8229600" cy="1781175"/>
          </a:xfrm>
        </p:spPr>
        <p:txBody>
          <a:bodyPr wrap="square">
            <a:spAutoFit/>
          </a:bodyPr>
          <a:p>
            <a:pPr marL="0" indent="0">
              <a:buNone/>
            </a:pPr>
            <a:r>
              <a:rPr lang="en-US" altLang="zh-CN" sz="2400" b="1" dirty="0">
                <a:solidFill>
                  <a:srgbClr val="002060"/>
                </a:solidFill>
              </a:rPr>
              <a:t>2</a:t>
            </a:r>
            <a:r>
              <a:rPr lang="zh-CN" altLang="en-US" sz="2400" b="1" dirty="0">
                <a:solidFill>
                  <a:srgbClr val="002060"/>
                </a:solidFill>
              </a:rPr>
              <a:t>、对统计的结果进行排序</a:t>
            </a:r>
            <a:endParaRPr lang="zh-CN" altLang="zh-CN" sz="2400" b="1" dirty="0">
              <a:solidFill>
                <a:srgbClr val="002060"/>
              </a:solidFill>
            </a:endParaRPr>
          </a:p>
          <a:p>
            <a:pPr marL="285750" indent="-285750">
              <a:spcBef>
                <a:spcPts val="1200"/>
              </a:spcBef>
              <a:buFont typeface="Arial" panose="020B0604020202020204" pitchFamily="34" charset="0"/>
              <a:buChar char="•"/>
            </a:pPr>
            <a:r>
              <a:rPr lang="en-US" altLang="zh-CN" sz="2000" dirty="0"/>
              <a:t>1</a:t>
            </a:r>
            <a:r>
              <a:rPr lang="zh-CN" altLang="zh-CN" sz="2000" dirty="0"/>
              <a:t>）将</a:t>
            </a:r>
            <a:r>
              <a:rPr lang="en-US" altLang="zh-CN" sz="2000" dirty="0"/>
              <a:t>Map</a:t>
            </a:r>
            <a:r>
              <a:rPr lang="zh-CN" altLang="zh-CN" sz="2000" dirty="0"/>
              <a:t>中的键值对存储至</a:t>
            </a:r>
            <a:r>
              <a:rPr lang="en-US" altLang="zh-CN" sz="2000" dirty="0"/>
              <a:t>List&lt;Result&gt;</a:t>
            </a:r>
            <a:r>
              <a:rPr lang="zh-CN" altLang="zh-CN" sz="2000" dirty="0"/>
              <a:t>集合中，</a:t>
            </a:r>
            <a:r>
              <a:rPr lang="en-US" altLang="zh-CN" sz="2000" dirty="0"/>
              <a:t>Result</a:t>
            </a:r>
            <a:r>
              <a:rPr lang="zh-CN" altLang="zh-CN" sz="2000" dirty="0"/>
              <a:t>类包含</a:t>
            </a:r>
            <a:r>
              <a:rPr lang="en-US" altLang="zh-CN" sz="2000" dirty="0"/>
              <a:t>String word</a:t>
            </a:r>
            <a:r>
              <a:rPr lang="zh-CN" altLang="zh-CN" sz="2000" dirty="0"/>
              <a:t>，</a:t>
            </a:r>
            <a:r>
              <a:rPr lang="en-US" altLang="zh-CN" sz="2000" dirty="0"/>
              <a:t>int times</a:t>
            </a:r>
            <a:r>
              <a:rPr lang="zh-CN" altLang="zh-CN" sz="2000" dirty="0"/>
              <a:t>两个属性。</a:t>
            </a:r>
            <a:endParaRPr lang="zh-CN" altLang="zh-CN" sz="2000" dirty="0"/>
          </a:p>
          <a:p>
            <a:pPr marL="285750" indent="-285750">
              <a:buFont typeface="Arial" panose="020B0604020202020204" pitchFamily="34" charset="0"/>
              <a:buChar char="•"/>
            </a:pPr>
            <a:r>
              <a:rPr lang="en-US" altLang="zh-CN" sz="2000" dirty="0"/>
              <a:t>2</a:t>
            </a:r>
            <a:r>
              <a:rPr lang="zh-CN" altLang="zh-CN" sz="2000" dirty="0"/>
              <a:t>）使用</a:t>
            </a:r>
            <a:r>
              <a:rPr lang="en-US" altLang="zh-CN" sz="2000" dirty="0"/>
              <a:t>Collections</a:t>
            </a:r>
            <a:r>
              <a:rPr lang="zh-CN" altLang="zh-CN" sz="2000" dirty="0"/>
              <a:t>类的</a:t>
            </a:r>
            <a:r>
              <a:rPr lang="en-US" altLang="zh-CN" sz="2000" dirty="0"/>
              <a:t>sort()</a:t>
            </a:r>
            <a:r>
              <a:rPr lang="zh-CN" altLang="zh-CN" sz="2000" dirty="0"/>
              <a:t>方法对</a:t>
            </a:r>
            <a:r>
              <a:rPr lang="en-US" altLang="zh-CN" sz="2000" dirty="0"/>
              <a:t>List</a:t>
            </a:r>
            <a:r>
              <a:rPr lang="zh-CN" altLang="zh-CN" sz="2000" dirty="0"/>
              <a:t>集合进行排序，排序规则由</a:t>
            </a:r>
            <a:r>
              <a:rPr lang="en-US" altLang="zh-CN" sz="2000" dirty="0"/>
              <a:t>Result</a:t>
            </a:r>
            <a:r>
              <a:rPr lang="zh-CN" altLang="zh-CN" sz="2000" dirty="0"/>
              <a:t>类实现</a:t>
            </a:r>
            <a:r>
              <a:rPr lang="en-US" altLang="zh-CN" sz="2000" dirty="0"/>
              <a:t>Comparable</a:t>
            </a:r>
            <a:r>
              <a:rPr lang="zh-CN" altLang="zh-CN" sz="2000" dirty="0"/>
              <a:t>接口定义。</a:t>
            </a:r>
            <a:endParaRPr lang="zh-CN" altLang="en-US" sz="2000" dirty="0"/>
          </a:p>
        </p:txBody>
      </p:sp>
      <p:sp>
        <p:nvSpPr>
          <p:cNvPr id="1048817" name="标题 2"/>
          <p:cNvSpPr>
            <a:spLocks noGrp="1"/>
          </p:cNvSpPr>
          <p:nvPr>
            <p:ph type="title"/>
          </p:nvPr>
        </p:nvSpPr>
        <p:spPr>
          <a:xfrm>
            <a:off x="1204913" y="393565"/>
            <a:ext cx="6482886" cy="381635"/>
          </a:xfrm>
        </p:spPr>
        <p:txBody>
          <a:bodyPr/>
          <a:p>
            <a:r>
              <a:rPr lang="zh-CN" altLang="en-US" dirty="0"/>
              <a:t>实验题目</a:t>
            </a:r>
            <a:r>
              <a:rPr lang="en-US" altLang="zh-CN" dirty="0"/>
              <a:t>2</a:t>
            </a:r>
            <a:r>
              <a:rPr lang="zh-CN" altLang="en-US" dirty="0"/>
              <a:t>讲解</a:t>
            </a:r>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pic>
        <p:nvPicPr>
          <p:cNvPr id="2097155" name="图片 4"/>
          <p:cNvPicPr>
            <a:picLocks noChangeAspect="1"/>
          </p:cNvPicPr>
          <p:nvPr/>
        </p:nvPicPr>
        <p:blipFill>
          <a:blip r:embed="rId1"/>
          <a:stretch>
            <a:fillRect/>
          </a:stretch>
        </p:blipFill>
        <p:spPr>
          <a:xfrm>
            <a:off x="2628851" y="1137411"/>
            <a:ext cx="6408712" cy="5392849"/>
          </a:xfrm>
          <a:prstGeom prst="rect">
            <a:avLst/>
          </a:prstGeom>
        </p:spPr>
      </p:pic>
      <p:sp>
        <p:nvSpPr>
          <p:cNvPr id="1048615" name="标题 2"/>
          <p:cNvSpPr>
            <a:spLocks noGrp="1"/>
          </p:cNvSpPr>
          <p:nvPr>
            <p:ph type="title"/>
          </p:nvPr>
        </p:nvSpPr>
        <p:spPr/>
        <p:txBody>
          <a:bodyPr>
            <a:normAutofit fontScale="90000"/>
          </a:bodyPr>
          <a:p>
            <a:r>
              <a:rPr lang="en-US" altLang="zh-CN" sz="4000" dirty="0">
                <a:effectLst/>
              </a:rPr>
              <a:t>8.1.2  </a:t>
            </a:r>
            <a:r>
              <a:rPr lang="zh-CN" altLang="zh-CN" sz="4000" dirty="0">
                <a:effectLst/>
              </a:rPr>
              <a:t>迭代器</a:t>
            </a:r>
            <a:r>
              <a:rPr lang="en-US" altLang="zh-CN" sz="4000" dirty="0">
                <a:effectLst/>
              </a:rPr>
              <a:t>Iterator</a:t>
            </a:r>
            <a:r>
              <a:rPr lang="zh-CN" altLang="zh-CN" sz="4000" dirty="0">
                <a:effectLst/>
              </a:rPr>
              <a:t>接口</a:t>
            </a:r>
            <a:endParaRPr lang="zh-CN" altLang="en-US" sz="4000" dirty="0"/>
          </a:p>
        </p:txBody>
      </p:sp>
      <p:sp>
        <p:nvSpPr>
          <p:cNvPr id="1048616" name="矩形 5"/>
          <p:cNvSpPr/>
          <p:nvPr/>
        </p:nvSpPr>
        <p:spPr>
          <a:xfrm>
            <a:off x="0" y="1450811"/>
            <a:ext cx="2664296" cy="1630045"/>
          </a:xfrm>
          <a:prstGeom prst="rect">
            <a:avLst/>
          </a:prstGeom>
        </p:spPr>
        <p:txBody>
          <a:bodyPr wrap="square">
            <a:spAutoFit/>
          </a:bodyPr>
          <a:p>
            <a:pPr marL="285750" indent="-285750">
              <a:buFont typeface="Arial" panose="020B0604020202020204" pitchFamily="34" charset="0"/>
              <a:buChar char="•"/>
            </a:pPr>
            <a:r>
              <a:rPr lang="en-US" altLang="zh-CN" sz="2000" dirty="0"/>
              <a:t>Iterator</a:t>
            </a:r>
            <a:r>
              <a:rPr lang="zh-CN" altLang="zh-CN" sz="2000" dirty="0"/>
              <a:t>接口，作为</a:t>
            </a:r>
            <a:r>
              <a:rPr lang="en-US" altLang="zh-CN" sz="2000" dirty="0"/>
              <a:t>Java</a:t>
            </a:r>
            <a:r>
              <a:rPr lang="zh-CN" altLang="zh-CN" sz="2000" dirty="0"/>
              <a:t>集合框架的成员，它的作用不是存放对象，而是遍历集合中的元素。</a:t>
            </a:r>
            <a:endParaRPr lang="zh-CN" altLang="en-US" sz="2000" dirty="0"/>
          </a:p>
        </p:txBody>
      </p:sp>
      <p:sp>
        <p:nvSpPr>
          <p:cNvPr id="1048617" name="文本框 7"/>
          <p:cNvSpPr txBox="1"/>
          <p:nvPr/>
        </p:nvSpPr>
        <p:spPr>
          <a:xfrm>
            <a:off x="7164288" y="1442495"/>
            <a:ext cx="2232248" cy="368300"/>
          </a:xfrm>
          <a:prstGeom prst="rect">
            <a:avLst/>
          </a:prstGeom>
          <a:noFill/>
        </p:spPr>
        <p:txBody>
          <a:bodyPr wrap="square">
            <a:spAutoFit/>
          </a:bodyPr>
          <a:lstStyle>
            <a:defPPr>
              <a:defRPr lang="zh-CN"/>
            </a:defPPr>
            <a:lvl1pPr>
              <a:defRPr>
                <a:solidFill>
                  <a:srgbClr val="FF0000"/>
                </a:solidFill>
                <a:latin typeface="Abadi" panose="020B0604020104020204" pitchFamily="34" charset="0"/>
              </a:defRPr>
            </a:lvl1pPr>
          </a:lstStyle>
          <a:p>
            <a:r>
              <a:rPr lang="en-US" altLang="zh-CN" dirty="0" err="1"/>
              <a:t>java.lang.Iterable</a:t>
            </a:r>
            <a:endParaRPr lang="zh-CN" altLang="en-US" dirty="0"/>
          </a:p>
        </p:txBody>
      </p:sp>
      <p:sp>
        <p:nvSpPr>
          <p:cNvPr id="1048618" name="文本框 8"/>
          <p:cNvSpPr txBox="1"/>
          <p:nvPr/>
        </p:nvSpPr>
        <p:spPr>
          <a:xfrm>
            <a:off x="2771775" y="2195830"/>
            <a:ext cx="2243455" cy="368300"/>
          </a:xfrm>
          <a:prstGeom prst="rect">
            <a:avLst/>
          </a:prstGeom>
          <a:noFill/>
        </p:spPr>
        <p:txBody>
          <a:bodyPr wrap="square">
            <a:spAutoFit/>
          </a:bodyPr>
          <a:p>
            <a:r>
              <a:rPr lang="en-US" altLang="zh-CN" sz="1800" dirty="0" err="1">
                <a:solidFill>
                  <a:srgbClr val="FF0000"/>
                </a:solidFill>
                <a:latin typeface="Abadi" panose="020B0604020104020204" pitchFamily="34" charset="0"/>
              </a:rPr>
              <a:t>java.util.Iterator</a:t>
            </a:r>
            <a:endParaRPr lang="zh-CN" altLang="en-US" dirty="0">
              <a:latin typeface="Abadi" panose="020B0604020104020204" pitchFamily="34" charset="0"/>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19" name="内容占位符 1"/>
          <p:cNvSpPr>
            <a:spLocks noGrp="1"/>
          </p:cNvSpPr>
          <p:nvPr>
            <p:ph idx="4294967295"/>
          </p:nvPr>
        </p:nvSpPr>
        <p:spPr>
          <a:xfrm>
            <a:off x="0" y="1481455"/>
            <a:ext cx="8229600" cy="939165"/>
          </a:xfrm>
        </p:spPr>
        <p:txBody>
          <a:bodyPr>
            <a:normAutofit/>
          </a:bodyPr>
          <a:p>
            <a:r>
              <a:rPr lang="zh-CN" altLang="en-US" dirty="0"/>
              <a:t>集合</a:t>
            </a:r>
            <a:r>
              <a:rPr lang="zh-CN" altLang="zh-CN" dirty="0"/>
              <a:t>获取迭代器</a:t>
            </a:r>
            <a:r>
              <a:rPr lang="zh-CN" altLang="en-US" dirty="0"/>
              <a:t>：</a:t>
            </a:r>
            <a:r>
              <a:rPr lang="en-US" altLang="zh-CN" dirty="0"/>
              <a:t>Iterator  iterator()</a:t>
            </a:r>
            <a:r>
              <a:rPr lang="zh-CN" altLang="zh-CN" dirty="0"/>
              <a:t>方法。</a:t>
            </a:r>
            <a:endParaRPr lang="en-US" altLang="zh-CN" dirty="0"/>
          </a:p>
          <a:p>
            <a:r>
              <a:rPr lang="en-US" altLang="zh-CN" dirty="0"/>
              <a:t>Iterator</a:t>
            </a:r>
            <a:r>
              <a:rPr lang="zh-CN" altLang="en-US" dirty="0"/>
              <a:t>中的方法</a:t>
            </a:r>
            <a:endParaRPr lang="en-US" altLang="zh-CN" dirty="0"/>
          </a:p>
        </p:txBody>
      </p:sp>
      <p:sp>
        <p:nvSpPr>
          <p:cNvPr id="1048620" name="标题 2"/>
          <p:cNvSpPr>
            <a:spLocks noGrp="1"/>
          </p:cNvSpPr>
          <p:nvPr>
            <p:ph type="title"/>
          </p:nvPr>
        </p:nvSpPr>
        <p:spPr>
          <a:xfrm>
            <a:off x="1204913" y="261803"/>
            <a:ext cx="6482886" cy="645160"/>
          </a:xfrm>
        </p:spPr>
        <p:txBody>
          <a:bodyPr/>
          <a:p>
            <a:r>
              <a:rPr lang="en-US" altLang="zh-CN" sz="4000" dirty="0">
                <a:effectLst/>
              </a:rPr>
              <a:t>8.1.2  </a:t>
            </a:r>
            <a:r>
              <a:rPr lang="zh-CN" altLang="zh-CN" sz="4000" dirty="0">
                <a:effectLst/>
              </a:rPr>
              <a:t>迭代器</a:t>
            </a:r>
            <a:r>
              <a:rPr lang="en-US" altLang="zh-CN" sz="4000" dirty="0">
                <a:effectLst/>
              </a:rPr>
              <a:t>Iterator</a:t>
            </a:r>
            <a:r>
              <a:rPr lang="zh-CN" altLang="zh-CN" sz="4000" dirty="0">
                <a:effectLst/>
              </a:rPr>
              <a:t>接口</a:t>
            </a:r>
            <a:endParaRPr lang="zh-CN" altLang="en-US" dirty="0"/>
          </a:p>
        </p:txBody>
      </p:sp>
      <p:pic>
        <p:nvPicPr>
          <p:cNvPr id="2097156" name="图片 5"/>
          <p:cNvPicPr>
            <a:picLocks noChangeAspect="1"/>
          </p:cNvPicPr>
          <p:nvPr/>
        </p:nvPicPr>
        <p:blipFill>
          <a:blip r:embed="rId1"/>
          <a:stretch>
            <a:fillRect/>
          </a:stretch>
        </p:blipFill>
        <p:spPr>
          <a:xfrm>
            <a:off x="899592" y="2708541"/>
            <a:ext cx="6266667" cy="3457143"/>
          </a:xfrm>
          <a:prstGeom prst="rect">
            <a:avLst/>
          </a:prstGeom>
        </p:spPr>
      </p:pic>
      <p:sp>
        <p:nvSpPr>
          <p:cNvPr id="1048621" name="矩形 6"/>
          <p:cNvSpPr/>
          <p:nvPr/>
        </p:nvSpPr>
        <p:spPr>
          <a:xfrm>
            <a:off x="899592" y="3788661"/>
            <a:ext cx="6192688" cy="1224136"/>
          </a:xfrm>
          <a:prstGeom prst="rect">
            <a:avLst/>
          </a:prstGeom>
          <a:noFill/>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1" grpId="0" animBg="1"/>
    </p:bld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UNIT_PLACING_PICTURE_USER_VIEWPORT" val="{&quot;height&quot;:3401.952755905512,&quot;width&quot;:10546.053543307087}"/>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UNIT_TABLE_BEAUTIFY" val="smartTable{cb815fc8-d41f-4da3-b624-26bf1c670b80}"/>
</p:tagLst>
</file>

<file path=ppt/tags/tag15.xml><?xml version="1.0" encoding="utf-8"?>
<p:tagLst xmlns:p="http://schemas.openxmlformats.org/presentationml/2006/main">
  <p:tag name="KSO_WPP_MARK_KEY" val="21f7e4d8-3709-47c4-914c-43ccefa7afc7"/>
  <p:tag name="COMMONDATA" val="eyJoZGlkIjoiN2Y1ZmI0YjdjZWUzYWNhMWZjNDU0MGUxNTE3ZjlkNWU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15805</Words>
  <Application>WPS 演示</Application>
  <PresentationFormat/>
  <Paragraphs>851</Paragraphs>
  <Slides>78</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78</vt:i4>
      </vt:variant>
    </vt:vector>
  </HeadingPairs>
  <TitlesOfParts>
    <vt:vector size="103" baseType="lpstr">
      <vt:lpstr>Arial</vt:lpstr>
      <vt:lpstr>宋体</vt:lpstr>
      <vt:lpstr>Wingdings</vt:lpstr>
      <vt:lpstr>Century Gothic</vt:lpstr>
      <vt:lpstr>微软雅黑</vt:lpstr>
      <vt:lpstr>微软雅黑 Light</vt:lpstr>
      <vt:lpstr>Wingdings 3</vt:lpstr>
      <vt:lpstr>Arial Unicode MS</vt:lpstr>
      <vt:lpstr>Abadi</vt:lpstr>
      <vt:lpstr>Segoe Print</vt:lpstr>
      <vt:lpstr>Arial Unicode MS</vt:lpstr>
      <vt:lpstr>Calibri</vt:lpstr>
      <vt:lpstr>Consolas</vt:lpstr>
      <vt:lpstr>Times New Roman</vt:lpstr>
      <vt:lpstr>仿宋</vt:lpstr>
      <vt:lpstr>Times New Roman</vt:lpstr>
      <vt:lpstr>等线</vt:lpstr>
      <vt:lpstr>Times New Roman Regular</vt:lpstr>
      <vt:lpstr>Times New Roman Bold</vt:lpstr>
      <vt:lpstr>华文中宋</vt:lpstr>
      <vt:lpstr>华文宋体</vt:lpstr>
      <vt:lpstr>华文楷体</vt:lpstr>
      <vt:lpstr>华文琥珀</vt:lpstr>
      <vt:lpstr>华文细黑</vt:lpstr>
      <vt:lpstr>Office 主题​​</vt:lpstr>
      <vt:lpstr>PowerPoint 演示文稿</vt:lpstr>
      <vt:lpstr>Java中的集合</vt:lpstr>
      <vt:lpstr>8.1  Java中的集合框架</vt:lpstr>
      <vt:lpstr>8.1.1  集合框架的常用部分</vt:lpstr>
      <vt:lpstr>8.1.1  集合框架的常用部分</vt:lpstr>
      <vt:lpstr>8.1.1  集合框架的常用部分</vt:lpstr>
      <vt:lpstr>8.1.2  迭代器Iterator接口</vt:lpstr>
      <vt:lpstr>8.1.2  迭代器Iterator接口</vt:lpstr>
      <vt:lpstr>8.1.2  迭代器Iterator接口</vt:lpstr>
      <vt:lpstr>8.1.2  迭代器Iterator接口</vt:lpstr>
      <vt:lpstr>8.1.2  迭代器Iterator接口</vt:lpstr>
      <vt:lpstr>8.1.2  迭代器Iterator接口</vt:lpstr>
      <vt:lpstr>传统的for-each循环遍历</vt:lpstr>
      <vt:lpstr>for-each+lambda表达式遍历</vt:lpstr>
      <vt:lpstr>for-each+lambda表达式遍历</vt:lpstr>
      <vt:lpstr>PowerPoint 演示文稿</vt:lpstr>
      <vt:lpstr>PowerPoint 演示文稿</vt:lpstr>
      <vt:lpstr>PowerPoint 演示文稿</vt:lpstr>
      <vt:lpstr>PowerPoint 演示文稿</vt:lpstr>
      <vt:lpstr>for-each+lambda表达式遍历</vt:lpstr>
      <vt:lpstr>for-each+lambda表达式遍历</vt:lpstr>
      <vt:lpstr>for-each+lambda表达式遍历</vt:lpstr>
      <vt:lpstr>8.1.2  迭代器Iterator接口</vt:lpstr>
      <vt:lpstr>8.2 泛型</vt:lpstr>
      <vt:lpstr>8.2.1  泛型的意义</vt:lpstr>
      <vt:lpstr>8.2.2 认识和使用泛型</vt:lpstr>
      <vt:lpstr>8.2.2 认识和使用泛型</vt:lpstr>
      <vt:lpstr>PowerPoint 演示文稿</vt:lpstr>
      <vt:lpstr>8.3  List及其实现类</vt:lpstr>
      <vt:lpstr>8.3.1  List接口</vt:lpstr>
      <vt:lpstr>8.3.1  List接口</vt:lpstr>
      <vt:lpstr>8.3.2  ArrayList</vt:lpstr>
      <vt:lpstr>8.3.2  ArrayList</vt:lpstr>
      <vt:lpstr>8.3.3  LinkedList</vt:lpstr>
      <vt:lpstr>8.3.3  LinkedList</vt:lpstr>
      <vt:lpstr>8.4  Set及其实现类</vt:lpstr>
      <vt:lpstr>8.4.1  Set接口</vt:lpstr>
      <vt:lpstr>8.4.1  Set接口</vt:lpstr>
      <vt:lpstr>HashSet的底层结构</vt:lpstr>
      <vt:lpstr>8.4.2  HashSet</vt:lpstr>
      <vt:lpstr>8.4.2  HashSet</vt:lpstr>
      <vt:lpstr>8.4.2  HashSet</vt:lpstr>
      <vt:lpstr>8.4.2  HashSet</vt:lpstr>
      <vt:lpstr>8.4.3  TreeSet</vt:lpstr>
      <vt:lpstr>8.4.3  TreeSet</vt:lpstr>
      <vt:lpstr>8.4.3  TreeSet</vt:lpstr>
      <vt:lpstr>8.4.3  TreeSet</vt:lpstr>
      <vt:lpstr>8.4.3  TreeSet</vt:lpstr>
      <vt:lpstr>8.4.3  TreeSet</vt:lpstr>
      <vt:lpstr>8.4.3  TreeSet</vt:lpstr>
      <vt:lpstr>8.4.3  TreeSet</vt:lpstr>
      <vt:lpstr>8.4.3  TreeSet</vt:lpstr>
      <vt:lpstr>8.4.3  TreeSet</vt:lpstr>
      <vt:lpstr>8.5  Map及其实现类</vt:lpstr>
      <vt:lpstr>8.5.1  Map接口</vt:lpstr>
      <vt:lpstr>8.5.2  HashMap</vt:lpstr>
      <vt:lpstr>8.5.2  HashMap</vt:lpstr>
      <vt:lpstr>8.5.2  HashMap</vt:lpstr>
      <vt:lpstr>8.5.2  HashMap</vt:lpstr>
      <vt:lpstr>8.5.2  HashMap</vt:lpstr>
      <vt:lpstr>8.5.2  HashMap</vt:lpstr>
      <vt:lpstr>8.5.3  Hashtable及其子类Properties</vt:lpstr>
      <vt:lpstr>8.5.3  Hashtable及其子类Properties</vt:lpstr>
      <vt:lpstr>8.5.3  Hashtable及其子类Properties</vt:lpstr>
      <vt:lpstr>8.5.3  Hashtable及其子类Properties</vt:lpstr>
      <vt:lpstr>8.6  Collections集合工具类</vt:lpstr>
      <vt:lpstr> 8.6.1 集合功能的增补</vt:lpstr>
      <vt:lpstr>8.6.2 多线程封装</vt:lpstr>
      <vt:lpstr>8.7  回首Java集合框架</vt:lpstr>
      <vt:lpstr>8.7  回首Java集合框架</vt:lpstr>
      <vt:lpstr>8.8  综合实践---控制台版考试系统</vt:lpstr>
      <vt:lpstr>8.8  综合实践---控制台版考试系统</vt:lpstr>
      <vt:lpstr>本章思维导图</vt:lpstr>
      <vt:lpstr>向HashSet中添加对象的过程</vt:lpstr>
      <vt:lpstr>Hashtable及其子类Properties</vt:lpstr>
      <vt:lpstr>实验题目2讲解</vt:lpstr>
      <vt:lpstr>实验题目2讲解</vt:lpstr>
      <vt:lpstr>实验题目2讲解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song</dc:creator>
  <cp:lastModifiedBy>耿晶</cp:lastModifiedBy>
  <cp:revision>3</cp:revision>
  <dcterms:created xsi:type="dcterms:W3CDTF">2023-03-12T06:15:00Z</dcterms:created>
  <dcterms:modified xsi:type="dcterms:W3CDTF">2023-03-19T05:17:00Z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ca4e6bf121a343f7b606fec16153d5ce</vt:lpwstr>
  </property>
  <property fmtid="{D5CDD505-2E9C-101B-9397-08002B2CF9AE}" pid="3" name="KSOProductBuildVer">
    <vt:lpwstr>2052-11.1.0.13703</vt:lpwstr>
  </property>
</Properties>
</file>